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2" r:id="rId2"/>
    <p:sldId id="263" r:id="rId3"/>
    <p:sldId id="260" r:id="rId4"/>
    <p:sldId id="265" r:id="rId5"/>
    <p:sldId id="264" r:id="rId6"/>
    <p:sldId id="279" r:id="rId7"/>
    <p:sldId id="278" r:id="rId8"/>
    <p:sldId id="315" r:id="rId9"/>
    <p:sldId id="258" r:id="rId10"/>
    <p:sldId id="270" r:id="rId11"/>
    <p:sldId id="280" r:id="rId12"/>
    <p:sldId id="316" r:id="rId13"/>
    <p:sldId id="282" r:id="rId14"/>
    <p:sldId id="283" r:id="rId15"/>
    <p:sldId id="286" r:id="rId16"/>
    <p:sldId id="285" r:id="rId17"/>
    <p:sldId id="287" r:id="rId18"/>
    <p:sldId id="288" r:id="rId19"/>
    <p:sldId id="317" r:id="rId20"/>
    <p:sldId id="318" r:id="rId21"/>
    <p:sldId id="319" r:id="rId22"/>
    <p:sldId id="320" r:id="rId23"/>
    <p:sldId id="321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4472C4"/>
    <a:srgbClr val="70AD47"/>
    <a:srgbClr val="E4D304"/>
    <a:srgbClr val="F8CBAD"/>
    <a:srgbClr val="A9D18E"/>
    <a:srgbClr val="BDD7EE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29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6D163-9696-4C4C-9433-A85A3AE7F8A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7D25C8C-A60D-45DA-9F6C-CB84193161D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Perolehan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878AC93-4767-43F3-8B6B-A47C2552C043}" type="parTrans" cxnId="{A5368272-5F37-4764-B49E-385C9595E0E9}">
      <dgm:prSet/>
      <dgm:spPr/>
      <dgm:t>
        <a:bodyPr/>
        <a:lstStyle/>
        <a:p>
          <a:endParaRPr lang="en-ID"/>
        </a:p>
      </dgm:t>
    </dgm:pt>
    <dgm:pt modelId="{E197A08C-A5A1-493A-9469-927D7467A320}" type="sibTrans" cxnId="{A5368272-5F37-4764-B49E-385C9595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77574419-2AFB-45F1-AA55-308BE0B5B054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Impor</a:t>
          </a:r>
          <a:r>
            <a:rPr lang="en-US" sz="1200" dirty="0"/>
            <a:t>/</a:t>
          </a:r>
          <a:r>
            <a:rPr lang="en-US" sz="1200" dirty="0" err="1"/>
            <a:t>Unduh</a:t>
          </a:r>
          <a:r>
            <a:rPr lang="en-US" sz="1200" dirty="0"/>
            <a:t> Data</a:t>
          </a:r>
          <a:endParaRPr lang="en-ID" sz="1200" dirty="0"/>
        </a:p>
      </dgm:t>
    </dgm:pt>
    <dgm:pt modelId="{0DF4996F-91F5-430C-8DC7-71F0D1DFBE71}" type="parTrans" cxnId="{41475D96-3F58-472A-9AF6-F3AA1A5F4E0A}">
      <dgm:prSet/>
      <dgm:spPr/>
      <dgm:t>
        <a:bodyPr/>
        <a:lstStyle/>
        <a:p>
          <a:endParaRPr lang="en-ID"/>
        </a:p>
      </dgm:t>
    </dgm:pt>
    <dgm:pt modelId="{0E9E6960-AF56-41BD-A7AA-2CBD825E9EB5}" type="sibTrans" cxnId="{41475D96-3F58-472A-9AF6-F3AA1A5F4E0A}">
      <dgm:prSet/>
      <dgm:spPr/>
      <dgm:t>
        <a:bodyPr/>
        <a:lstStyle/>
        <a:p>
          <a:endParaRPr lang="en-ID"/>
        </a:p>
      </dgm:t>
    </dgm:pt>
    <dgm:pt modelId="{877E1E52-2831-4F14-91A5-6F2DFE58281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200" dirty="0" err="1"/>
            <a:t>Pendefinisian</a:t>
          </a:r>
          <a:r>
            <a:rPr lang="en-US" sz="1200" dirty="0"/>
            <a:t> Data</a:t>
          </a:r>
          <a:endParaRPr lang="en-ID" sz="1200" dirty="0"/>
        </a:p>
      </dgm:t>
    </dgm:pt>
    <dgm:pt modelId="{FD0BC988-222D-4967-BDC5-CB98069CD159}" type="parTrans" cxnId="{1D999B4D-16E0-4316-AF59-7B7480AE8E04}">
      <dgm:prSet/>
      <dgm:spPr/>
      <dgm:t>
        <a:bodyPr/>
        <a:lstStyle/>
        <a:p>
          <a:endParaRPr lang="en-ID"/>
        </a:p>
      </dgm:t>
    </dgm:pt>
    <dgm:pt modelId="{5CD4B4F4-87BC-424E-B74F-AEB07EFF3001}" type="sibTrans" cxnId="{1D999B4D-16E0-4316-AF59-7B7480AE8E04}">
      <dgm:prSet/>
      <dgm:spPr/>
      <dgm:t>
        <a:bodyPr/>
        <a:lstStyle/>
        <a:p>
          <a:endParaRPr lang="en-ID"/>
        </a:p>
      </dgm:t>
    </dgm:pt>
    <dgm:pt modelId="{5594BF31-D99F-474F-8994-6F4362B031B2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Penyiapan</a:t>
          </a:r>
          <a:r>
            <a:rPr lang="en-US" dirty="0">
              <a:solidFill>
                <a:schemeClr val="tx1"/>
              </a:solidFill>
            </a:rPr>
            <a:t> Data</a:t>
          </a:r>
          <a:endParaRPr lang="en-ID" dirty="0">
            <a:solidFill>
              <a:schemeClr val="tx1"/>
            </a:solidFill>
          </a:endParaRPr>
        </a:p>
      </dgm:t>
    </dgm:pt>
    <dgm:pt modelId="{AC5ACE8D-AD5B-4E65-9F9A-23FCB3B91E1D}" type="parTrans" cxnId="{C3F2C840-02B2-45AA-81C6-D7243DB7E0E9}">
      <dgm:prSet/>
      <dgm:spPr/>
      <dgm:t>
        <a:bodyPr/>
        <a:lstStyle/>
        <a:p>
          <a:endParaRPr lang="en-ID"/>
        </a:p>
      </dgm:t>
    </dgm:pt>
    <dgm:pt modelId="{8341462A-AB92-4E5E-9771-575A61B6A73F}" type="sibTrans" cxnId="{C3F2C840-02B2-45AA-81C6-D7243DB7E0E9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A9756163-E4B4-43AF-8F19-D2E885BA9A0A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Validasi</a:t>
          </a:r>
          <a:r>
            <a:rPr lang="en-US" sz="1200" dirty="0"/>
            <a:t> Data</a:t>
          </a:r>
          <a:endParaRPr lang="en-ID" sz="1200" dirty="0"/>
        </a:p>
      </dgm:t>
    </dgm:pt>
    <dgm:pt modelId="{18BD2DCC-821E-4430-9AD4-49ABA732CE33}" type="parTrans" cxnId="{C2FAEFBE-63F8-4974-BE1E-8A97A2980857}">
      <dgm:prSet/>
      <dgm:spPr/>
      <dgm:t>
        <a:bodyPr/>
        <a:lstStyle/>
        <a:p>
          <a:endParaRPr lang="en-ID"/>
        </a:p>
      </dgm:t>
    </dgm:pt>
    <dgm:pt modelId="{9CF15C0D-DC41-40B9-8D97-9DB4B3E144AE}" type="sibTrans" cxnId="{C2FAEFBE-63F8-4974-BE1E-8A97A2980857}">
      <dgm:prSet/>
      <dgm:spPr/>
      <dgm:t>
        <a:bodyPr/>
        <a:lstStyle/>
        <a:p>
          <a:endParaRPr lang="en-ID"/>
        </a:p>
      </dgm:t>
    </dgm:pt>
    <dgm:pt modelId="{59C11B23-075C-41DB-B235-80BA8D3596B0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Pemahaman</a:t>
          </a:r>
          <a:r>
            <a:rPr lang="en-US" sz="1200" dirty="0"/>
            <a:t> Data</a:t>
          </a:r>
          <a:endParaRPr lang="en-ID" sz="1200" dirty="0"/>
        </a:p>
      </dgm:t>
    </dgm:pt>
    <dgm:pt modelId="{961731EB-C335-4A35-B1C8-6950411E1C5E}" type="parTrans" cxnId="{A550CC4C-C371-4D7E-BD56-088C590A06E7}">
      <dgm:prSet/>
      <dgm:spPr/>
      <dgm:t>
        <a:bodyPr/>
        <a:lstStyle/>
        <a:p>
          <a:endParaRPr lang="en-ID"/>
        </a:p>
      </dgm:t>
    </dgm:pt>
    <dgm:pt modelId="{ED6FECD7-A974-42C5-851F-62296C2416E4}" type="sibTrans" cxnId="{A550CC4C-C371-4D7E-BD56-088C590A06E7}">
      <dgm:prSet/>
      <dgm:spPr/>
      <dgm:t>
        <a:bodyPr/>
        <a:lstStyle/>
        <a:p>
          <a:endParaRPr lang="en-ID"/>
        </a:p>
      </dgm:t>
    </dgm:pt>
    <dgm:pt modelId="{96751015-BED7-4AC0-98B4-4C817C99505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Pengujian</a:t>
          </a:r>
          <a:endParaRPr lang="en-ID" dirty="0">
            <a:solidFill>
              <a:schemeClr val="tx1"/>
            </a:solidFill>
          </a:endParaRPr>
        </a:p>
      </dgm:t>
    </dgm:pt>
    <dgm:pt modelId="{4D332CC1-B38B-470E-B11B-2E61639FFBAC}" type="parTrans" cxnId="{768E9CAA-8EE1-4A01-82BE-147B9B645B6E}">
      <dgm:prSet/>
      <dgm:spPr/>
      <dgm:t>
        <a:bodyPr/>
        <a:lstStyle/>
        <a:p>
          <a:endParaRPr lang="en-ID"/>
        </a:p>
      </dgm:t>
    </dgm:pt>
    <dgm:pt modelId="{788ED458-1DDF-4163-BAFB-84CF0E7E9306}" type="sibTrans" cxnId="{768E9CAA-8EE1-4A01-82BE-147B9B645B6E}">
      <dgm:prSet/>
      <dgm:spPr>
        <a:solidFill>
          <a:schemeClr val="tx1"/>
        </a:solidFill>
      </dgm:spPr>
      <dgm:t>
        <a:bodyPr/>
        <a:lstStyle/>
        <a:p>
          <a:endParaRPr lang="en-ID"/>
        </a:p>
      </dgm:t>
    </dgm:pt>
    <dgm:pt modelId="{2BB81744-104E-4F78-9A54-91814E2491A0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</a:t>
          </a:r>
          <a:r>
            <a:rPr lang="en-US" sz="1150" dirty="0" err="1"/>
            <a:t>Duplikasi</a:t>
          </a:r>
          <a:endParaRPr lang="en-ID" sz="1150" dirty="0"/>
        </a:p>
      </dgm:t>
    </dgm:pt>
    <dgm:pt modelId="{8452C978-EDB0-4108-BE1E-77F7A94448EF}" type="parTrans" cxnId="{72AD7A31-9055-4A69-A2A8-87ED18CF90C3}">
      <dgm:prSet/>
      <dgm:spPr/>
      <dgm:t>
        <a:bodyPr/>
        <a:lstStyle/>
        <a:p>
          <a:endParaRPr lang="en-ID"/>
        </a:p>
      </dgm:t>
    </dgm:pt>
    <dgm:pt modelId="{26B7F1ED-A0D5-4330-A1FA-634B9785FB6B}" type="sibTrans" cxnId="{72AD7A31-9055-4A69-A2A8-87ED18CF90C3}">
      <dgm:prSet/>
      <dgm:spPr/>
      <dgm:t>
        <a:bodyPr/>
        <a:lstStyle/>
        <a:p>
          <a:endParaRPr lang="en-ID"/>
        </a:p>
      </dgm:t>
    </dgm:pt>
    <dgm:pt modelId="{5C0E0357-3B76-43AA-824B-92CA522F2781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/>
            <a:t>Uji </a:t>
          </a:r>
          <a:r>
            <a:rPr lang="en-US" sz="1150" dirty="0" err="1"/>
            <a:t>Kelengkapan</a:t>
          </a:r>
          <a:r>
            <a:rPr lang="en-US" sz="1150" dirty="0"/>
            <a:t> Data</a:t>
          </a:r>
          <a:endParaRPr lang="en-ID" sz="1150" dirty="0"/>
        </a:p>
      </dgm:t>
    </dgm:pt>
    <dgm:pt modelId="{ABA70572-25F2-430C-BC0D-F480C6A97B9C}" type="parTrans" cxnId="{70FA3F62-4040-423D-822C-1C08C48A830B}">
      <dgm:prSet/>
      <dgm:spPr/>
      <dgm:t>
        <a:bodyPr/>
        <a:lstStyle/>
        <a:p>
          <a:endParaRPr lang="en-ID"/>
        </a:p>
      </dgm:t>
    </dgm:pt>
    <dgm:pt modelId="{7F2EB00D-9F5E-4FD9-8F20-FCB79D21B87C}" type="sibTrans" cxnId="{70FA3F62-4040-423D-822C-1C08C48A830B}">
      <dgm:prSet/>
      <dgm:spPr/>
      <dgm:t>
        <a:bodyPr/>
        <a:lstStyle/>
        <a:p>
          <a:endParaRPr lang="en-ID"/>
        </a:p>
      </dgm:t>
    </dgm:pt>
    <dgm:pt modelId="{D8906813-FA3B-40A0-9273-5E2BCA3AF8B8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Pengurutan</a:t>
          </a:r>
          <a:endParaRPr lang="en-ID" sz="1200" dirty="0"/>
        </a:p>
      </dgm:t>
    </dgm:pt>
    <dgm:pt modelId="{C912E62D-B8E1-4FCF-9630-4D8BE73F0396}" type="parTrans" cxnId="{ABFDF030-1D32-48EE-9884-F93C768F8548}">
      <dgm:prSet/>
      <dgm:spPr/>
      <dgm:t>
        <a:bodyPr/>
        <a:lstStyle/>
        <a:p>
          <a:endParaRPr lang="en-ID"/>
        </a:p>
      </dgm:t>
    </dgm:pt>
    <dgm:pt modelId="{0713B492-3F85-4E6E-BA6E-EB51D33C9723}" type="sibTrans" cxnId="{ABFDF030-1D32-48EE-9884-F93C768F8548}">
      <dgm:prSet/>
      <dgm:spPr/>
      <dgm:t>
        <a:bodyPr/>
        <a:lstStyle/>
        <a:p>
          <a:endParaRPr lang="en-ID"/>
        </a:p>
      </dgm:t>
    </dgm:pt>
    <dgm:pt modelId="{1F803CB1-4FC3-45CC-A855-CE4A310DEB3C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Filtering</a:t>
          </a:r>
          <a:endParaRPr lang="en-ID" sz="1200" dirty="0"/>
        </a:p>
      </dgm:t>
    </dgm:pt>
    <dgm:pt modelId="{9ABA0F92-550D-4206-974A-E1C9EE1BC7BF}" type="parTrans" cxnId="{E5587783-7762-4DC0-B4F7-70F8B36E97FC}">
      <dgm:prSet/>
      <dgm:spPr/>
      <dgm:t>
        <a:bodyPr/>
        <a:lstStyle/>
        <a:p>
          <a:endParaRPr lang="en-ID"/>
        </a:p>
      </dgm:t>
    </dgm:pt>
    <dgm:pt modelId="{A2774C6E-42AC-4B90-A5C6-E85623618CCA}" type="sibTrans" cxnId="{E5587783-7762-4DC0-B4F7-70F8B36E97FC}">
      <dgm:prSet/>
      <dgm:spPr/>
      <dgm:t>
        <a:bodyPr/>
        <a:lstStyle/>
        <a:p>
          <a:endParaRPr lang="en-ID"/>
        </a:p>
      </dgm:t>
    </dgm:pt>
    <dgm:pt modelId="{E84B2D5B-A111-4B43-A682-28D6E7E45213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 err="1"/>
            <a:t>Penggabungan</a:t>
          </a:r>
          <a:endParaRPr lang="en-ID" sz="1200" dirty="0"/>
        </a:p>
      </dgm:t>
    </dgm:pt>
    <dgm:pt modelId="{35506340-4B7B-4197-8C97-6B71B10B860E}" type="parTrans" cxnId="{BB1F213B-B127-484A-9BC2-4C2EF3675625}">
      <dgm:prSet/>
      <dgm:spPr/>
      <dgm:t>
        <a:bodyPr/>
        <a:lstStyle/>
        <a:p>
          <a:endParaRPr lang="en-ID"/>
        </a:p>
      </dgm:t>
    </dgm:pt>
    <dgm:pt modelId="{8D092699-CF14-43FC-BA70-74EC58C768CE}" type="sibTrans" cxnId="{BB1F213B-B127-484A-9BC2-4C2EF3675625}">
      <dgm:prSet/>
      <dgm:spPr/>
      <dgm:t>
        <a:bodyPr/>
        <a:lstStyle/>
        <a:p>
          <a:endParaRPr lang="en-ID"/>
        </a:p>
      </dgm:t>
    </dgm:pt>
    <dgm:pt modelId="{F99C133C-55F5-4015-A676-67F117FB0DC6}">
      <dgm:prSet phldrT="[Text]" custT="1"/>
      <dgm:spPr>
        <a:ln w="19050">
          <a:solidFill>
            <a:schemeClr val="tx1"/>
          </a:solidFill>
        </a:ln>
      </dgm:spPr>
      <dgm:t>
        <a:bodyPr lIns="180000" tIns="36000" rIns="180000" bIns="180000"/>
        <a:lstStyle/>
        <a:p>
          <a:r>
            <a:rPr lang="en-US" sz="1200" dirty="0"/>
            <a:t>Sampling</a:t>
          </a:r>
          <a:endParaRPr lang="en-ID" sz="1200" dirty="0"/>
        </a:p>
      </dgm:t>
    </dgm:pt>
    <dgm:pt modelId="{C860435B-2343-4F44-B147-5DDDCCD2847A}" type="parTrans" cxnId="{2ACF3C84-EFA9-4476-ABD1-404F6917C42C}">
      <dgm:prSet/>
      <dgm:spPr/>
      <dgm:t>
        <a:bodyPr/>
        <a:lstStyle/>
        <a:p>
          <a:endParaRPr lang="en-ID"/>
        </a:p>
      </dgm:t>
    </dgm:pt>
    <dgm:pt modelId="{E65A2F54-F276-45ED-8E89-1B15D1C13CB7}" type="sibTrans" cxnId="{2ACF3C84-EFA9-4476-ABD1-404F6917C42C}">
      <dgm:prSet/>
      <dgm:spPr/>
      <dgm:t>
        <a:bodyPr/>
        <a:lstStyle/>
        <a:p>
          <a:endParaRPr lang="en-ID"/>
        </a:p>
      </dgm:t>
    </dgm:pt>
    <dgm:pt modelId="{0B05253E-E7B7-423D-824C-24DAC78B78CD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Identifikasi</a:t>
          </a:r>
          <a:r>
            <a:rPr lang="en-US" sz="1150" dirty="0"/>
            <a:t> Gap</a:t>
          </a:r>
          <a:endParaRPr lang="en-ID" sz="1150" dirty="0"/>
        </a:p>
      </dgm:t>
    </dgm:pt>
    <dgm:pt modelId="{4B5902E7-3086-4DD8-8D42-E18DE126FC9B}" type="parTrans" cxnId="{38E83848-FCC2-4A29-B50B-AA5E9759E4C9}">
      <dgm:prSet/>
      <dgm:spPr/>
      <dgm:t>
        <a:bodyPr/>
        <a:lstStyle/>
        <a:p>
          <a:endParaRPr lang="en-ID"/>
        </a:p>
      </dgm:t>
    </dgm:pt>
    <dgm:pt modelId="{67F5277E-8E23-4617-AD75-F25F139BF1D3}" type="sibTrans" cxnId="{38E83848-FCC2-4A29-B50B-AA5E9759E4C9}">
      <dgm:prSet/>
      <dgm:spPr/>
      <dgm:t>
        <a:bodyPr/>
        <a:lstStyle/>
        <a:p>
          <a:endParaRPr lang="en-ID"/>
        </a:p>
      </dgm:t>
    </dgm:pt>
    <dgm:pt modelId="{3B77CE9F-C6D4-4CB9-AB6E-78CEA51AE1D6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Rekalkulasi</a:t>
          </a:r>
          <a:r>
            <a:rPr lang="en-US" sz="1150" dirty="0"/>
            <a:t> (Uji </a:t>
          </a:r>
          <a:r>
            <a:rPr lang="en-US" sz="1150" dirty="0" err="1"/>
            <a:t>Akurasi</a:t>
          </a:r>
          <a:r>
            <a:rPr lang="en-US" sz="1150" dirty="0"/>
            <a:t>)</a:t>
          </a:r>
          <a:endParaRPr lang="en-ID" sz="1150" dirty="0"/>
        </a:p>
      </dgm:t>
    </dgm:pt>
    <dgm:pt modelId="{9649CFD9-BF40-4286-B1CE-6DC8C304CDF7}" type="parTrans" cxnId="{8DD410A9-1C8E-413F-B98E-1DE2B2DC160D}">
      <dgm:prSet/>
      <dgm:spPr/>
      <dgm:t>
        <a:bodyPr/>
        <a:lstStyle/>
        <a:p>
          <a:endParaRPr lang="en-ID"/>
        </a:p>
      </dgm:t>
    </dgm:pt>
    <dgm:pt modelId="{B917704A-7F59-4823-8896-C87F162270F2}" type="sibTrans" cxnId="{8DD410A9-1C8E-413F-B98E-1DE2B2DC160D}">
      <dgm:prSet/>
      <dgm:spPr/>
      <dgm:t>
        <a:bodyPr/>
        <a:lstStyle/>
        <a:p>
          <a:endParaRPr lang="en-ID"/>
        </a:p>
      </dgm:t>
    </dgm:pt>
    <dgm:pt modelId="{A8E399DA-AF9D-4D7B-9586-7105616A5FC9}">
      <dgm:prSet phldrT="[Text]" custT="1"/>
      <dgm:spPr>
        <a:ln w="19050">
          <a:solidFill>
            <a:schemeClr val="tx1"/>
          </a:solidFill>
        </a:ln>
      </dgm:spPr>
      <dgm:t>
        <a:bodyPr lIns="180000" tIns="180000" rIns="180000" bIns="180000"/>
        <a:lstStyle/>
        <a:p>
          <a:r>
            <a:rPr lang="en-US" sz="1150" dirty="0" err="1"/>
            <a:t>Benford</a:t>
          </a:r>
          <a:r>
            <a:rPr lang="en-US" sz="1150" dirty="0"/>
            <a:t> Analysis</a:t>
          </a:r>
          <a:endParaRPr lang="en-ID" sz="1150" dirty="0"/>
        </a:p>
      </dgm:t>
    </dgm:pt>
    <dgm:pt modelId="{DF301619-7CC9-4D42-A003-121FCDA9BD01}" type="parTrans" cxnId="{BFDE82CA-2B79-4711-AED2-D51BCC8EF51D}">
      <dgm:prSet/>
      <dgm:spPr/>
      <dgm:t>
        <a:bodyPr/>
        <a:lstStyle/>
        <a:p>
          <a:endParaRPr lang="en-ID"/>
        </a:p>
      </dgm:t>
    </dgm:pt>
    <dgm:pt modelId="{0F5988F0-3E34-4A3A-B2CD-64C1E9A80F61}" type="sibTrans" cxnId="{BFDE82CA-2B79-4711-AED2-D51BCC8EF51D}">
      <dgm:prSet/>
      <dgm:spPr/>
      <dgm:t>
        <a:bodyPr/>
        <a:lstStyle/>
        <a:p>
          <a:endParaRPr lang="en-ID"/>
        </a:p>
      </dgm:t>
    </dgm:pt>
    <dgm:pt modelId="{DCE61A37-BF69-44A5-A031-C913C0CAA40E}">
      <dgm:prSet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Pelaporan</a:t>
          </a:r>
          <a:endParaRPr lang="en-ID" dirty="0">
            <a:solidFill>
              <a:schemeClr val="tx1"/>
            </a:solidFill>
          </a:endParaRPr>
        </a:p>
      </dgm:t>
    </dgm:pt>
    <dgm:pt modelId="{36C2B9B7-6B1F-4B08-9209-D9140C7C484E}" type="parTrans" cxnId="{39FC3904-71FC-4366-99D8-EEA2A4F3C2F7}">
      <dgm:prSet/>
      <dgm:spPr/>
      <dgm:t>
        <a:bodyPr/>
        <a:lstStyle/>
        <a:p>
          <a:endParaRPr lang="en-ID"/>
        </a:p>
      </dgm:t>
    </dgm:pt>
    <dgm:pt modelId="{F94F5D76-A50E-46A4-B306-6DD8FD0DA888}" type="sibTrans" cxnId="{39FC3904-71FC-4366-99D8-EEA2A4F3C2F7}">
      <dgm:prSet/>
      <dgm:spPr/>
      <dgm:t>
        <a:bodyPr/>
        <a:lstStyle/>
        <a:p>
          <a:endParaRPr lang="en-ID"/>
        </a:p>
      </dgm:t>
    </dgm:pt>
    <dgm:pt modelId="{5910C444-E080-4C1D-AB2B-1D86B0BB06CD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Ekspor</a:t>
          </a:r>
          <a:r>
            <a:rPr lang="en-US" sz="1400" dirty="0"/>
            <a:t> Data</a:t>
          </a:r>
          <a:endParaRPr lang="en-ID" sz="1400" dirty="0"/>
        </a:p>
      </dgm:t>
    </dgm:pt>
    <dgm:pt modelId="{857190DD-B6DD-4C3D-84C4-77BE29604F0B}" type="parTrans" cxnId="{D3DF1BB0-A73A-4A5E-9C60-ED7836145E4C}">
      <dgm:prSet/>
      <dgm:spPr/>
      <dgm:t>
        <a:bodyPr/>
        <a:lstStyle/>
        <a:p>
          <a:endParaRPr lang="en-ID"/>
        </a:p>
      </dgm:t>
    </dgm:pt>
    <dgm:pt modelId="{7EC33B9A-AE30-4AF7-B7D9-BE1D2919779B}" type="sibTrans" cxnId="{D3DF1BB0-A73A-4A5E-9C60-ED7836145E4C}">
      <dgm:prSet/>
      <dgm:spPr/>
      <dgm:t>
        <a:bodyPr/>
        <a:lstStyle/>
        <a:p>
          <a:endParaRPr lang="en-ID"/>
        </a:p>
      </dgm:t>
    </dgm:pt>
    <dgm:pt modelId="{35C73057-00C6-464D-B588-061C80D2A252}">
      <dgm:prSet custT="1"/>
      <dgm:spPr>
        <a:ln w="19050">
          <a:solidFill>
            <a:schemeClr val="tx1"/>
          </a:solidFill>
        </a:ln>
      </dgm:spPr>
      <dgm:t>
        <a:bodyPr lIns="180000"/>
        <a:lstStyle/>
        <a:p>
          <a:r>
            <a:rPr lang="en-US" sz="1400" dirty="0" err="1"/>
            <a:t>Visualisasi</a:t>
          </a:r>
          <a:r>
            <a:rPr lang="en-US" sz="1400" dirty="0"/>
            <a:t> Data</a:t>
          </a:r>
          <a:endParaRPr lang="en-ID" sz="1400" dirty="0"/>
        </a:p>
      </dgm:t>
    </dgm:pt>
    <dgm:pt modelId="{D0E5079A-4429-4EC1-A5F7-3DCC9CD0B35A}" type="parTrans" cxnId="{A6A94380-CFD4-43FB-A61D-4B6E354F5F83}">
      <dgm:prSet/>
      <dgm:spPr/>
      <dgm:t>
        <a:bodyPr/>
        <a:lstStyle/>
        <a:p>
          <a:endParaRPr lang="en-ID"/>
        </a:p>
      </dgm:t>
    </dgm:pt>
    <dgm:pt modelId="{07EFD331-45A1-47F0-AA52-0E2A67AB57F0}" type="sibTrans" cxnId="{A6A94380-CFD4-43FB-A61D-4B6E354F5F83}">
      <dgm:prSet/>
      <dgm:spPr/>
      <dgm:t>
        <a:bodyPr/>
        <a:lstStyle/>
        <a:p>
          <a:endParaRPr lang="en-ID"/>
        </a:p>
      </dgm:t>
    </dgm:pt>
    <dgm:pt modelId="{DD5C2E6C-07F3-4FAF-9850-591D4CF9700F}" type="pres">
      <dgm:prSet presAssocID="{2CA6D163-9696-4C4C-9433-A85A3AE7F8AB}" presName="Name0" presStyleCnt="0">
        <dgm:presLayoutVars>
          <dgm:dir/>
          <dgm:animLvl val="lvl"/>
          <dgm:resizeHandles val="exact"/>
        </dgm:presLayoutVars>
      </dgm:prSet>
      <dgm:spPr/>
    </dgm:pt>
    <dgm:pt modelId="{B411FBBD-46B6-4546-8399-89EB4A300F1D}" type="pres">
      <dgm:prSet presAssocID="{2CA6D163-9696-4C4C-9433-A85A3AE7F8AB}" presName="tSp" presStyleCnt="0"/>
      <dgm:spPr/>
    </dgm:pt>
    <dgm:pt modelId="{EDE11D60-433E-4B7C-B2E1-CDADA16FC067}" type="pres">
      <dgm:prSet presAssocID="{2CA6D163-9696-4C4C-9433-A85A3AE7F8AB}" presName="bSp" presStyleCnt="0"/>
      <dgm:spPr/>
    </dgm:pt>
    <dgm:pt modelId="{5D5F11A7-2823-4B7C-9198-4CF737792691}" type="pres">
      <dgm:prSet presAssocID="{2CA6D163-9696-4C4C-9433-A85A3AE7F8AB}" presName="process" presStyleCnt="0"/>
      <dgm:spPr/>
    </dgm:pt>
    <dgm:pt modelId="{B3AF0A71-0826-4CBD-8901-D37265F453E1}" type="pres">
      <dgm:prSet presAssocID="{17D25C8C-A60D-45DA-9F6C-CB84193161D6}" presName="composite1" presStyleCnt="0"/>
      <dgm:spPr/>
    </dgm:pt>
    <dgm:pt modelId="{489DB66F-F089-4C72-8936-CDDE3ED60128}" type="pres">
      <dgm:prSet presAssocID="{17D25C8C-A60D-45DA-9F6C-CB84193161D6}" presName="dummyNode1" presStyleLbl="node1" presStyleIdx="0" presStyleCnt="4"/>
      <dgm:spPr/>
    </dgm:pt>
    <dgm:pt modelId="{5A92269D-2C47-45F5-A077-3876CFCF531D}" type="pres">
      <dgm:prSet presAssocID="{17D25C8C-A60D-45DA-9F6C-CB84193161D6}" presName="childNode1" presStyleLbl="bgAcc1" presStyleIdx="0" presStyleCnt="4">
        <dgm:presLayoutVars>
          <dgm:bulletEnabled val="1"/>
        </dgm:presLayoutVars>
      </dgm:prSet>
      <dgm:spPr/>
    </dgm:pt>
    <dgm:pt modelId="{279DBF67-D3ED-400B-853A-8B609DFE6745}" type="pres">
      <dgm:prSet presAssocID="{17D25C8C-A60D-45DA-9F6C-CB84193161D6}" presName="childNode1tx" presStyleLbl="bgAcc1" presStyleIdx="0" presStyleCnt="4">
        <dgm:presLayoutVars>
          <dgm:bulletEnabled val="1"/>
        </dgm:presLayoutVars>
      </dgm:prSet>
      <dgm:spPr/>
    </dgm:pt>
    <dgm:pt modelId="{A53E1652-C353-4F14-8C50-788EEAA8CC22}" type="pres">
      <dgm:prSet presAssocID="{17D25C8C-A60D-45DA-9F6C-CB84193161D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E0735D7B-6F06-47CA-B423-88E482945F83}" type="pres">
      <dgm:prSet presAssocID="{17D25C8C-A60D-45DA-9F6C-CB84193161D6}" presName="connSite1" presStyleCnt="0"/>
      <dgm:spPr/>
    </dgm:pt>
    <dgm:pt modelId="{C25E1129-EEEA-45D8-B35B-3C105961CEB7}" type="pres">
      <dgm:prSet presAssocID="{E197A08C-A5A1-493A-9469-927D7467A320}" presName="Name9" presStyleLbl="sibTrans2D1" presStyleIdx="0" presStyleCnt="3"/>
      <dgm:spPr/>
    </dgm:pt>
    <dgm:pt modelId="{4CC29CEE-62ED-4BC5-AA32-CFE794E41B3C}" type="pres">
      <dgm:prSet presAssocID="{5594BF31-D99F-474F-8994-6F4362B031B2}" presName="composite2" presStyleCnt="0"/>
      <dgm:spPr/>
    </dgm:pt>
    <dgm:pt modelId="{C5C23D01-8C9A-4644-BA39-F185A380878E}" type="pres">
      <dgm:prSet presAssocID="{5594BF31-D99F-474F-8994-6F4362B031B2}" presName="dummyNode2" presStyleLbl="node1" presStyleIdx="0" presStyleCnt="4"/>
      <dgm:spPr/>
    </dgm:pt>
    <dgm:pt modelId="{F9420B7E-8097-4C20-B32A-813A0163DE75}" type="pres">
      <dgm:prSet presAssocID="{5594BF31-D99F-474F-8994-6F4362B031B2}" presName="childNode2" presStyleLbl="bgAcc1" presStyleIdx="1" presStyleCnt="4">
        <dgm:presLayoutVars>
          <dgm:bulletEnabled val="1"/>
        </dgm:presLayoutVars>
      </dgm:prSet>
      <dgm:spPr/>
    </dgm:pt>
    <dgm:pt modelId="{B7E33D3E-8494-410F-B3EB-7BF465A04F69}" type="pres">
      <dgm:prSet presAssocID="{5594BF31-D99F-474F-8994-6F4362B031B2}" presName="childNode2tx" presStyleLbl="bgAcc1" presStyleIdx="1" presStyleCnt="4">
        <dgm:presLayoutVars>
          <dgm:bulletEnabled val="1"/>
        </dgm:presLayoutVars>
      </dgm:prSet>
      <dgm:spPr/>
    </dgm:pt>
    <dgm:pt modelId="{61378F34-5C76-43CF-BA48-2D9D46461F46}" type="pres">
      <dgm:prSet presAssocID="{5594BF31-D99F-474F-8994-6F4362B031B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D908C161-6821-4B78-9857-0A8D96D6A2ED}" type="pres">
      <dgm:prSet presAssocID="{5594BF31-D99F-474F-8994-6F4362B031B2}" presName="connSite2" presStyleCnt="0"/>
      <dgm:spPr/>
    </dgm:pt>
    <dgm:pt modelId="{FC3ED39B-84A8-4495-8A4C-DD086E574DF1}" type="pres">
      <dgm:prSet presAssocID="{8341462A-AB92-4E5E-9771-575A61B6A73F}" presName="Name18" presStyleLbl="sibTrans2D1" presStyleIdx="1" presStyleCnt="3"/>
      <dgm:spPr/>
    </dgm:pt>
    <dgm:pt modelId="{01B7F9FC-932A-4541-84C9-04186E79CF05}" type="pres">
      <dgm:prSet presAssocID="{96751015-BED7-4AC0-98B4-4C817C99505C}" presName="composite1" presStyleCnt="0"/>
      <dgm:spPr/>
    </dgm:pt>
    <dgm:pt modelId="{405170E9-A135-45E3-8365-417541FCB3AD}" type="pres">
      <dgm:prSet presAssocID="{96751015-BED7-4AC0-98B4-4C817C99505C}" presName="dummyNode1" presStyleLbl="node1" presStyleIdx="1" presStyleCnt="4"/>
      <dgm:spPr/>
    </dgm:pt>
    <dgm:pt modelId="{68FAFE35-99A4-4306-AE6B-C249B461BAF9}" type="pres">
      <dgm:prSet presAssocID="{96751015-BED7-4AC0-98B4-4C817C99505C}" presName="childNode1" presStyleLbl="bgAcc1" presStyleIdx="2" presStyleCnt="4">
        <dgm:presLayoutVars>
          <dgm:bulletEnabled val="1"/>
        </dgm:presLayoutVars>
      </dgm:prSet>
      <dgm:spPr/>
    </dgm:pt>
    <dgm:pt modelId="{02A77FA4-566C-4677-927B-F48FD51868D6}" type="pres">
      <dgm:prSet presAssocID="{96751015-BED7-4AC0-98B4-4C817C99505C}" presName="childNode1tx" presStyleLbl="bgAcc1" presStyleIdx="2" presStyleCnt="4">
        <dgm:presLayoutVars>
          <dgm:bulletEnabled val="1"/>
        </dgm:presLayoutVars>
      </dgm:prSet>
      <dgm:spPr/>
    </dgm:pt>
    <dgm:pt modelId="{5DFCDA61-A899-4F25-A203-CECD2200F88B}" type="pres">
      <dgm:prSet presAssocID="{96751015-BED7-4AC0-98B4-4C817C99505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CB710F5-6CC0-4E15-840D-3A00817D1A31}" type="pres">
      <dgm:prSet presAssocID="{96751015-BED7-4AC0-98B4-4C817C99505C}" presName="connSite1" presStyleCnt="0"/>
      <dgm:spPr/>
    </dgm:pt>
    <dgm:pt modelId="{5FC3ABF9-1F70-41AC-A258-B34CCC349325}" type="pres">
      <dgm:prSet presAssocID="{788ED458-1DDF-4163-BAFB-84CF0E7E9306}" presName="Name9" presStyleLbl="sibTrans2D1" presStyleIdx="2" presStyleCnt="3"/>
      <dgm:spPr/>
    </dgm:pt>
    <dgm:pt modelId="{E4A76E45-7ECE-4A46-B76F-1F5E149C4FF6}" type="pres">
      <dgm:prSet presAssocID="{DCE61A37-BF69-44A5-A031-C913C0CAA40E}" presName="composite2" presStyleCnt="0"/>
      <dgm:spPr/>
    </dgm:pt>
    <dgm:pt modelId="{E9069E4C-670F-4E34-A21A-530EEA03EEA6}" type="pres">
      <dgm:prSet presAssocID="{DCE61A37-BF69-44A5-A031-C913C0CAA40E}" presName="dummyNode2" presStyleLbl="node1" presStyleIdx="2" presStyleCnt="4"/>
      <dgm:spPr/>
    </dgm:pt>
    <dgm:pt modelId="{F2938765-6C98-4B54-B874-91BD45B62040}" type="pres">
      <dgm:prSet presAssocID="{DCE61A37-BF69-44A5-A031-C913C0CAA40E}" presName="childNode2" presStyleLbl="bgAcc1" presStyleIdx="3" presStyleCnt="4">
        <dgm:presLayoutVars>
          <dgm:bulletEnabled val="1"/>
        </dgm:presLayoutVars>
      </dgm:prSet>
      <dgm:spPr/>
    </dgm:pt>
    <dgm:pt modelId="{A28166B9-9DE9-4CEE-A554-4BA57D6E0463}" type="pres">
      <dgm:prSet presAssocID="{DCE61A37-BF69-44A5-A031-C913C0CAA40E}" presName="childNode2tx" presStyleLbl="bgAcc1" presStyleIdx="3" presStyleCnt="4">
        <dgm:presLayoutVars>
          <dgm:bulletEnabled val="1"/>
        </dgm:presLayoutVars>
      </dgm:prSet>
      <dgm:spPr/>
    </dgm:pt>
    <dgm:pt modelId="{FD051AA4-992F-41E4-B6B7-1491CCD36467}" type="pres">
      <dgm:prSet presAssocID="{DCE61A37-BF69-44A5-A031-C913C0CAA40E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F88E524-0EC7-48AD-AAA9-C83673AD6821}" type="pres">
      <dgm:prSet presAssocID="{DCE61A37-BF69-44A5-A031-C913C0CAA40E}" presName="connSite2" presStyleCnt="0"/>
      <dgm:spPr/>
    </dgm:pt>
  </dgm:ptLst>
  <dgm:cxnLst>
    <dgm:cxn modelId="{39FC3904-71FC-4366-99D8-EEA2A4F3C2F7}" srcId="{2CA6D163-9696-4C4C-9433-A85A3AE7F8AB}" destId="{DCE61A37-BF69-44A5-A031-C913C0CAA40E}" srcOrd="3" destOrd="0" parTransId="{36C2B9B7-6B1F-4B08-9209-D9140C7C484E}" sibTransId="{F94F5D76-A50E-46A4-B306-6DD8FD0DA888}"/>
    <dgm:cxn modelId="{7D4BE609-61A9-4248-9670-66BA31C222DA}" type="presOf" srcId="{2BB81744-104E-4F78-9A54-91814E2491A0}" destId="{68FAFE35-99A4-4306-AE6B-C249B461BAF9}" srcOrd="0" destOrd="0" presId="urn:microsoft.com/office/officeart/2005/8/layout/hProcess4"/>
    <dgm:cxn modelId="{6F74BD0E-9A26-45CD-8564-38936A84AA02}" type="presOf" srcId="{5C0E0357-3B76-43AA-824B-92CA522F2781}" destId="{68FAFE35-99A4-4306-AE6B-C249B461BAF9}" srcOrd="0" destOrd="1" presId="urn:microsoft.com/office/officeart/2005/8/layout/hProcess4"/>
    <dgm:cxn modelId="{9886E811-D736-4B2F-A9CE-391C8EBE4E58}" type="presOf" srcId="{0B05253E-E7B7-423D-824C-24DAC78B78CD}" destId="{02A77FA4-566C-4677-927B-F48FD51868D6}" srcOrd="1" destOrd="2" presId="urn:microsoft.com/office/officeart/2005/8/layout/hProcess4"/>
    <dgm:cxn modelId="{44770A14-4121-4416-BA17-A71799BA7D2E}" type="presOf" srcId="{F99C133C-55F5-4015-A676-67F117FB0DC6}" destId="{B7E33D3E-8494-410F-B3EB-7BF465A04F69}" srcOrd="1" destOrd="5" presId="urn:microsoft.com/office/officeart/2005/8/layout/hProcess4"/>
    <dgm:cxn modelId="{FEEAAE22-6407-4A47-A6FA-1209B613D789}" type="presOf" srcId="{3B77CE9F-C6D4-4CB9-AB6E-78CEA51AE1D6}" destId="{02A77FA4-566C-4677-927B-F48FD51868D6}" srcOrd="1" destOrd="3" presId="urn:microsoft.com/office/officeart/2005/8/layout/hProcess4"/>
    <dgm:cxn modelId="{CDE60C25-BEA5-4BD0-8739-BF5FBA6BEA38}" type="presOf" srcId="{96751015-BED7-4AC0-98B4-4C817C99505C}" destId="{5DFCDA61-A899-4F25-A203-CECD2200F88B}" srcOrd="0" destOrd="0" presId="urn:microsoft.com/office/officeart/2005/8/layout/hProcess4"/>
    <dgm:cxn modelId="{8DAF522E-9896-44B0-A212-11BA87AE4E38}" type="presOf" srcId="{59C11B23-075C-41DB-B235-80BA8D3596B0}" destId="{B7E33D3E-8494-410F-B3EB-7BF465A04F69}" srcOrd="1" destOrd="1" presId="urn:microsoft.com/office/officeart/2005/8/layout/hProcess4"/>
    <dgm:cxn modelId="{ABFDF030-1D32-48EE-9884-F93C768F8548}" srcId="{5594BF31-D99F-474F-8994-6F4362B031B2}" destId="{D8906813-FA3B-40A0-9273-5E2BCA3AF8B8}" srcOrd="2" destOrd="0" parTransId="{C912E62D-B8E1-4FCF-9630-4D8BE73F0396}" sibTransId="{0713B492-3F85-4E6E-BA6E-EB51D33C9723}"/>
    <dgm:cxn modelId="{72AD7A31-9055-4A69-A2A8-87ED18CF90C3}" srcId="{96751015-BED7-4AC0-98B4-4C817C99505C}" destId="{2BB81744-104E-4F78-9A54-91814E2491A0}" srcOrd="0" destOrd="0" parTransId="{8452C978-EDB0-4108-BE1E-77F7A94448EF}" sibTransId="{26B7F1ED-A0D5-4330-A1FA-634B9785FB6B}"/>
    <dgm:cxn modelId="{BB1F213B-B127-484A-9BC2-4C2EF3675625}" srcId="{5594BF31-D99F-474F-8994-6F4362B031B2}" destId="{E84B2D5B-A111-4B43-A682-28D6E7E45213}" srcOrd="4" destOrd="0" parTransId="{35506340-4B7B-4197-8C97-6B71B10B860E}" sibTransId="{8D092699-CF14-43FC-BA70-74EC58C768CE}"/>
    <dgm:cxn modelId="{C3F2C840-02B2-45AA-81C6-D7243DB7E0E9}" srcId="{2CA6D163-9696-4C4C-9433-A85A3AE7F8AB}" destId="{5594BF31-D99F-474F-8994-6F4362B031B2}" srcOrd="1" destOrd="0" parTransId="{AC5ACE8D-AD5B-4E65-9F9A-23FCB3B91E1D}" sibTransId="{8341462A-AB92-4E5E-9771-575A61B6A73F}"/>
    <dgm:cxn modelId="{F8062C5B-3BC4-4A37-A0A8-A0B9D5BE5241}" type="presOf" srcId="{3B77CE9F-C6D4-4CB9-AB6E-78CEA51AE1D6}" destId="{68FAFE35-99A4-4306-AE6B-C249B461BAF9}" srcOrd="0" destOrd="3" presId="urn:microsoft.com/office/officeart/2005/8/layout/hProcess4"/>
    <dgm:cxn modelId="{1F06AC5B-C3E4-4B85-BF55-B1A57AA19190}" type="presOf" srcId="{E197A08C-A5A1-493A-9469-927D7467A320}" destId="{C25E1129-EEEA-45D8-B35B-3C105961CEB7}" srcOrd="0" destOrd="0" presId="urn:microsoft.com/office/officeart/2005/8/layout/hProcess4"/>
    <dgm:cxn modelId="{70FA3F62-4040-423D-822C-1C08C48A830B}" srcId="{96751015-BED7-4AC0-98B4-4C817C99505C}" destId="{5C0E0357-3B76-43AA-824B-92CA522F2781}" srcOrd="1" destOrd="0" parTransId="{ABA70572-25F2-430C-BC0D-F480C6A97B9C}" sibTransId="{7F2EB00D-9F5E-4FD9-8F20-FCB79D21B87C}"/>
    <dgm:cxn modelId="{B0F65B42-43A4-43C9-B340-0CE87628C190}" type="presOf" srcId="{35C73057-00C6-464D-B588-061C80D2A252}" destId="{A28166B9-9DE9-4CEE-A554-4BA57D6E0463}" srcOrd="1" destOrd="1" presId="urn:microsoft.com/office/officeart/2005/8/layout/hProcess4"/>
    <dgm:cxn modelId="{38E83848-FCC2-4A29-B50B-AA5E9759E4C9}" srcId="{96751015-BED7-4AC0-98B4-4C817C99505C}" destId="{0B05253E-E7B7-423D-824C-24DAC78B78CD}" srcOrd="2" destOrd="0" parTransId="{4B5902E7-3086-4DD8-8D42-E18DE126FC9B}" sibTransId="{67F5277E-8E23-4617-AD75-F25F139BF1D3}"/>
    <dgm:cxn modelId="{984BE54A-FB53-4EA1-A72D-B9A89CD21EBA}" type="presOf" srcId="{877E1E52-2831-4F14-91A5-6F2DFE58281D}" destId="{279DBF67-D3ED-400B-853A-8B609DFE6745}" srcOrd="1" destOrd="1" presId="urn:microsoft.com/office/officeart/2005/8/layout/hProcess4"/>
    <dgm:cxn modelId="{C2CBB54C-F053-4269-9C80-4EB6CC69C571}" type="presOf" srcId="{E84B2D5B-A111-4B43-A682-28D6E7E45213}" destId="{F9420B7E-8097-4C20-B32A-813A0163DE75}" srcOrd="0" destOrd="4" presId="urn:microsoft.com/office/officeart/2005/8/layout/hProcess4"/>
    <dgm:cxn modelId="{A550CC4C-C371-4D7E-BD56-088C590A06E7}" srcId="{5594BF31-D99F-474F-8994-6F4362B031B2}" destId="{59C11B23-075C-41DB-B235-80BA8D3596B0}" srcOrd="1" destOrd="0" parTransId="{961731EB-C335-4A35-B1C8-6950411E1C5E}" sibTransId="{ED6FECD7-A974-42C5-851F-62296C2416E4}"/>
    <dgm:cxn modelId="{1E8C3F4D-A068-4C38-BEC1-36C7FF9F0E13}" type="presOf" srcId="{A9756163-E4B4-43AF-8F19-D2E885BA9A0A}" destId="{F9420B7E-8097-4C20-B32A-813A0163DE75}" srcOrd="0" destOrd="0" presId="urn:microsoft.com/office/officeart/2005/8/layout/hProcess4"/>
    <dgm:cxn modelId="{1D999B4D-16E0-4316-AF59-7B7480AE8E04}" srcId="{17D25C8C-A60D-45DA-9F6C-CB84193161D6}" destId="{877E1E52-2831-4F14-91A5-6F2DFE58281D}" srcOrd="1" destOrd="0" parTransId="{FD0BC988-222D-4967-BDC5-CB98069CD159}" sibTransId="{5CD4B4F4-87BC-424E-B74F-AEB07EFF3001}"/>
    <dgm:cxn modelId="{630B996F-B74B-4CBF-A757-84C82D4BFE94}" type="presOf" srcId="{877E1E52-2831-4F14-91A5-6F2DFE58281D}" destId="{5A92269D-2C47-45F5-A077-3876CFCF531D}" srcOrd="0" destOrd="1" presId="urn:microsoft.com/office/officeart/2005/8/layout/hProcess4"/>
    <dgm:cxn modelId="{A5368272-5F37-4764-B49E-385C9595E0E9}" srcId="{2CA6D163-9696-4C4C-9433-A85A3AE7F8AB}" destId="{17D25C8C-A60D-45DA-9F6C-CB84193161D6}" srcOrd="0" destOrd="0" parTransId="{A878AC93-4767-43F3-8B6B-A47C2552C043}" sibTransId="{E197A08C-A5A1-493A-9469-927D7467A320}"/>
    <dgm:cxn modelId="{81CB2A55-4CD6-4E5F-943B-012C4A5ABD45}" type="presOf" srcId="{1F803CB1-4FC3-45CC-A855-CE4A310DEB3C}" destId="{B7E33D3E-8494-410F-B3EB-7BF465A04F69}" srcOrd="1" destOrd="3" presId="urn:microsoft.com/office/officeart/2005/8/layout/hProcess4"/>
    <dgm:cxn modelId="{7E3B8475-7E3A-491C-9F55-BA3422D07F60}" type="presOf" srcId="{DCE61A37-BF69-44A5-A031-C913C0CAA40E}" destId="{FD051AA4-992F-41E4-B6B7-1491CCD36467}" srcOrd="0" destOrd="0" presId="urn:microsoft.com/office/officeart/2005/8/layout/hProcess4"/>
    <dgm:cxn modelId="{0BAE3879-7648-49E8-A668-594E1A2CD810}" type="presOf" srcId="{77574419-2AFB-45F1-AA55-308BE0B5B054}" destId="{5A92269D-2C47-45F5-A077-3876CFCF531D}" srcOrd="0" destOrd="0" presId="urn:microsoft.com/office/officeart/2005/8/layout/hProcess4"/>
    <dgm:cxn modelId="{9748997F-D870-47F1-97BE-3B00F3A7CC46}" type="presOf" srcId="{F99C133C-55F5-4015-A676-67F117FB0DC6}" destId="{F9420B7E-8097-4C20-B32A-813A0163DE75}" srcOrd="0" destOrd="5" presId="urn:microsoft.com/office/officeart/2005/8/layout/hProcess4"/>
    <dgm:cxn modelId="{A6A94380-CFD4-43FB-A61D-4B6E354F5F83}" srcId="{DCE61A37-BF69-44A5-A031-C913C0CAA40E}" destId="{35C73057-00C6-464D-B588-061C80D2A252}" srcOrd="1" destOrd="0" parTransId="{D0E5079A-4429-4EC1-A5F7-3DCC9CD0B35A}" sibTransId="{07EFD331-45A1-47F0-AA52-0E2A67AB57F0}"/>
    <dgm:cxn modelId="{E5587783-7762-4DC0-B4F7-70F8B36E97FC}" srcId="{5594BF31-D99F-474F-8994-6F4362B031B2}" destId="{1F803CB1-4FC3-45CC-A855-CE4A310DEB3C}" srcOrd="3" destOrd="0" parTransId="{9ABA0F92-550D-4206-974A-E1C9EE1BC7BF}" sibTransId="{A2774C6E-42AC-4B90-A5C6-E85623618CCA}"/>
    <dgm:cxn modelId="{2ACF3C84-EFA9-4476-ABD1-404F6917C42C}" srcId="{5594BF31-D99F-474F-8994-6F4362B031B2}" destId="{F99C133C-55F5-4015-A676-67F117FB0DC6}" srcOrd="5" destOrd="0" parTransId="{C860435B-2343-4F44-B147-5DDDCCD2847A}" sibTransId="{E65A2F54-F276-45ED-8E89-1B15D1C13CB7}"/>
    <dgm:cxn modelId="{10A63487-82B1-4170-8AFD-6C62E5B15A1A}" type="presOf" srcId="{2BB81744-104E-4F78-9A54-91814E2491A0}" destId="{02A77FA4-566C-4677-927B-F48FD51868D6}" srcOrd="1" destOrd="0" presId="urn:microsoft.com/office/officeart/2005/8/layout/hProcess4"/>
    <dgm:cxn modelId="{C748528E-3D88-499E-9A7E-A6077C54ABD6}" type="presOf" srcId="{1F803CB1-4FC3-45CC-A855-CE4A310DEB3C}" destId="{F9420B7E-8097-4C20-B32A-813A0163DE75}" srcOrd="0" destOrd="3" presId="urn:microsoft.com/office/officeart/2005/8/layout/hProcess4"/>
    <dgm:cxn modelId="{4F0F5092-D9D8-43D5-9040-2330F941D8CE}" type="presOf" srcId="{788ED458-1DDF-4163-BAFB-84CF0E7E9306}" destId="{5FC3ABF9-1F70-41AC-A258-B34CCC349325}" srcOrd="0" destOrd="0" presId="urn:microsoft.com/office/officeart/2005/8/layout/hProcess4"/>
    <dgm:cxn modelId="{16795792-A97A-4BE4-A133-63E50060D5D7}" type="presOf" srcId="{A8E399DA-AF9D-4D7B-9586-7105616A5FC9}" destId="{68FAFE35-99A4-4306-AE6B-C249B461BAF9}" srcOrd="0" destOrd="4" presId="urn:microsoft.com/office/officeart/2005/8/layout/hProcess4"/>
    <dgm:cxn modelId="{41475D96-3F58-472A-9AF6-F3AA1A5F4E0A}" srcId="{17D25C8C-A60D-45DA-9F6C-CB84193161D6}" destId="{77574419-2AFB-45F1-AA55-308BE0B5B054}" srcOrd="0" destOrd="0" parTransId="{0DF4996F-91F5-430C-8DC7-71F0D1DFBE71}" sibTransId="{0E9E6960-AF56-41BD-A7AA-2CBD825E9EB5}"/>
    <dgm:cxn modelId="{FD928B96-3314-46F8-A19F-26BEE4637777}" type="presOf" srcId="{A9756163-E4B4-43AF-8F19-D2E885BA9A0A}" destId="{B7E33D3E-8494-410F-B3EB-7BF465A04F69}" srcOrd="1" destOrd="0" presId="urn:microsoft.com/office/officeart/2005/8/layout/hProcess4"/>
    <dgm:cxn modelId="{0D9FC89B-5005-41FE-B855-8B9D120855BA}" type="presOf" srcId="{8341462A-AB92-4E5E-9771-575A61B6A73F}" destId="{FC3ED39B-84A8-4495-8A4C-DD086E574DF1}" srcOrd="0" destOrd="0" presId="urn:microsoft.com/office/officeart/2005/8/layout/hProcess4"/>
    <dgm:cxn modelId="{AF57FB9F-57B6-4783-9A31-1DD606F94370}" type="presOf" srcId="{5C0E0357-3B76-43AA-824B-92CA522F2781}" destId="{02A77FA4-566C-4677-927B-F48FD51868D6}" srcOrd="1" destOrd="1" presId="urn:microsoft.com/office/officeart/2005/8/layout/hProcess4"/>
    <dgm:cxn modelId="{EAD93BA1-B963-42D7-B273-1115A6CDEAB3}" type="presOf" srcId="{D8906813-FA3B-40A0-9273-5E2BCA3AF8B8}" destId="{B7E33D3E-8494-410F-B3EB-7BF465A04F69}" srcOrd="1" destOrd="2" presId="urn:microsoft.com/office/officeart/2005/8/layout/hProcess4"/>
    <dgm:cxn modelId="{8DD410A9-1C8E-413F-B98E-1DE2B2DC160D}" srcId="{96751015-BED7-4AC0-98B4-4C817C99505C}" destId="{3B77CE9F-C6D4-4CB9-AB6E-78CEA51AE1D6}" srcOrd="3" destOrd="0" parTransId="{9649CFD9-BF40-4286-B1CE-6DC8C304CDF7}" sibTransId="{B917704A-7F59-4823-8896-C87F162270F2}"/>
    <dgm:cxn modelId="{768E9CAA-8EE1-4A01-82BE-147B9B645B6E}" srcId="{2CA6D163-9696-4C4C-9433-A85A3AE7F8AB}" destId="{96751015-BED7-4AC0-98B4-4C817C99505C}" srcOrd="2" destOrd="0" parTransId="{4D332CC1-B38B-470E-B11B-2E61639FFBAC}" sibTransId="{788ED458-1DDF-4163-BAFB-84CF0E7E9306}"/>
    <dgm:cxn modelId="{D3DF1BB0-A73A-4A5E-9C60-ED7836145E4C}" srcId="{DCE61A37-BF69-44A5-A031-C913C0CAA40E}" destId="{5910C444-E080-4C1D-AB2B-1D86B0BB06CD}" srcOrd="0" destOrd="0" parTransId="{857190DD-B6DD-4C3D-84C4-77BE29604F0B}" sibTransId="{7EC33B9A-AE30-4AF7-B7D9-BE1D2919779B}"/>
    <dgm:cxn modelId="{13EE7CB1-E866-48D1-BC05-6C0DAFCB20AF}" type="presOf" srcId="{77574419-2AFB-45F1-AA55-308BE0B5B054}" destId="{279DBF67-D3ED-400B-853A-8B609DFE6745}" srcOrd="1" destOrd="0" presId="urn:microsoft.com/office/officeart/2005/8/layout/hProcess4"/>
    <dgm:cxn modelId="{F73E6AB6-6652-4994-BE4E-216AF966F636}" type="presOf" srcId="{0B05253E-E7B7-423D-824C-24DAC78B78CD}" destId="{68FAFE35-99A4-4306-AE6B-C249B461BAF9}" srcOrd="0" destOrd="2" presId="urn:microsoft.com/office/officeart/2005/8/layout/hProcess4"/>
    <dgm:cxn modelId="{C2FAEFBE-63F8-4974-BE1E-8A97A2980857}" srcId="{5594BF31-D99F-474F-8994-6F4362B031B2}" destId="{A9756163-E4B4-43AF-8F19-D2E885BA9A0A}" srcOrd="0" destOrd="0" parTransId="{18BD2DCC-821E-4430-9AD4-49ABA732CE33}" sibTransId="{9CF15C0D-DC41-40B9-8D97-9DB4B3E144AE}"/>
    <dgm:cxn modelId="{ED8948C1-06C9-4412-B07B-1142D7B4639B}" type="presOf" srcId="{5594BF31-D99F-474F-8994-6F4362B031B2}" destId="{61378F34-5C76-43CF-BA48-2D9D46461F46}" srcOrd="0" destOrd="0" presId="urn:microsoft.com/office/officeart/2005/8/layout/hProcess4"/>
    <dgm:cxn modelId="{4EE1E5C2-811F-4CFE-A74C-23B04C0452AA}" type="presOf" srcId="{D8906813-FA3B-40A0-9273-5E2BCA3AF8B8}" destId="{F9420B7E-8097-4C20-B32A-813A0163DE75}" srcOrd="0" destOrd="2" presId="urn:microsoft.com/office/officeart/2005/8/layout/hProcess4"/>
    <dgm:cxn modelId="{92F20FC4-9564-499E-B535-E91A617DA013}" type="presOf" srcId="{17D25C8C-A60D-45DA-9F6C-CB84193161D6}" destId="{A53E1652-C353-4F14-8C50-788EEAA8CC22}" srcOrd="0" destOrd="0" presId="urn:microsoft.com/office/officeart/2005/8/layout/hProcess4"/>
    <dgm:cxn modelId="{AF2FA6C9-3160-43EB-9307-09AFAC9D65E3}" type="presOf" srcId="{2CA6D163-9696-4C4C-9433-A85A3AE7F8AB}" destId="{DD5C2E6C-07F3-4FAF-9850-591D4CF9700F}" srcOrd="0" destOrd="0" presId="urn:microsoft.com/office/officeart/2005/8/layout/hProcess4"/>
    <dgm:cxn modelId="{BFDE82CA-2B79-4711-AED2-D51BCC8EF51D}" srcId="{96751015-BED7-4AC0-98B4-4C817C99505C}" destId="{A8E399DA-AF9D-4D7B-9586-7105616A5FC9}" srcOrd="4" destOrd="0" parTransId="{DF301619-7CC9-4D42-A003-121FCDA9BD01}" sibTransId="{0F5988F0-3E34-4A3A-B2CD-64C1E9A80F61}"/>
    <dgm:cxn modelId="{4325BECF-3B0E-45C3-8DF3-02521138AA05}" type="presOf" srcId="{5910C444-E080-4C1D-AB2B-1D86B0BB06CD}" destId="{A28166B9-9DE9-4CEE-A554-4BA57D6E0463}" srcOrd="1" destOrd="0" presId="urn:microsoft.com/office/officeart/2005/8/layout/hProcess4"/>
    <dgm:cxn modelId="{58C986DF-2145-4943-AD28-CE60028C3D6D}" type="presOf" srcId="{35C73057-00C6-464D-B588-061C80D2A252}" destId="{F2938765-6C98-4B54-B874-91BD45B62040}" srcOrd="0" destOrd="1" presId="urn:microsoft.com/office/officeart/2005/8/layout/hProcess4"/>
    <dgm:cxn modelId="{EC46B9E5-40B4-4FA9-832B-5B275BA0FA32}" type="presOf" srcId="{5910C444-E080-4C1D-AB2B-1D86B0BB06CD}" destId="{F2938765-6C98-4B54-B874-91BD45B62040}" srcOrd="0" destOrd="0" presId="urn:microsoft.com/office/officeart/2005/8/layout/hProcess4"/>
    <dgm:cxn modelId="{FF5656EA-7678-4825-A8B4-6CBA595B4519}" type="presOf" srcId="{A8E399DA-AF9D-4D7B-9586-7105616A5FC9}" destId="{02A77FA4-566C-4677-927B-F48FD51868D6}" srcOrd="1" destOrd="4" presId="urn:microsoft.com/office/officeart/2005/8/layout/hProcess4"/>
    <dgm:cxn modelId="{70D9B0EA-A229-4168-BBB8-B47DA0674D46}" type="presOf" srcId="{E84B2D5B-A111-4B43-A682-28D6E7E45213}" destId="{B7E33D3E-8494-410F-B3EB-7BF465A04F69}" srcOrd="1" destOrd="4" presId="urn:microsoft.com/office/officeart/2005/8/layout/hProcess4"/>
    <dgm:cxn modelId="{48590AFC-FF6F-468B-A2D2-0E5C542C2AF4}" type="presOf" srcId="{59C11B23-075C-41DB-B235-80BA8D3596B0}" destId="{F9420B7E-8097-4C20-B32A-813A0163DE75}" srcOrd="0" destOrd="1" presId="urn:microsoft.com/office/officeart/2005/8/layout/hProcess4"/>
    <dgm:cxn modelId="{044B25E8-C167-40A2-AD77-F063F3C6FB3D}" type="presParOf" srcId="{DD5C2E6C-07F3-4FAF-9850-591D4CF9700F}" destId="{B411FBBD-46B6-4546-8399-89EB4A300F1D}" srcOrd="0" destOrd="0" presId="urn:microsoft.com/office/officeart/2005/8/layout/hProcess4"/>
    <dgm:cxn modelId="{18F013EB-7044-4EFF-9FA3-84D7972C22C9}" type="presParOf" srcId="{DD5C2E6C-07F3-4FAF-9850-591D4CF9700F}" destId="{EDE11D60-433E-4B7C-B2E1-CDADA16FC067}" srcOrd="1" destOrd="0" presId="urn:microsoft.com/office/officeart/2005/8/layout/hProcess4"/>
    <dgm:cxn modelId="{50C1786B-D4DA-49BA-8A0C-0399EC4620CB}" type="presParOf" srcId="{DD5C2E6C-07F3-4FAF-9850-591D4CF9700F}" destId="{5D5F11A7-2823-4B7C-9198-4CF737792691}" srcOrd="2" destOrd="0" presId="urn:microsoft.com/office/officeart/2005/8/layout/hProcess4"/>
    <dgm:cxn modelId="{E97936EB-FC33-4E56-A358-78DF456EB679}" type="presParOf" srcId="{5D5F11A7-2823-4B7C-9198-4CF737792691}" destId="{B3AF0A71-0826-4CBD-8901-D37265F453E1}" srcOrd="0" destOrd="0" presId="urn:microsoft.com/office/officeart/2005/8/layout/hProcess4"/>
    <dgm:cxn modelId="{9932071C-FFF1-4AF6-99B1-F5F9A850A40F}" type="presParOf" srcId="{B3AF0A71-0826-4CBD-8901-D37265F453E1}" destId="{489DB66F-F089-4C72-8936-CDDE3ED60128}" srcOrd="0" destOrd="0" presId="urn:microsoft.com/office/officeart/2005/8/layout/hProcess4"/>
    <dgm:cxn modelId="{CCC7D039-57A4-4E37-A111-C9640498DFE3}" type="presParOf" srcId="{B3AF0A71-0826-4CBD-8901-D37265F453E1}" destId="{5A92269D-2C47-45F5-A077-3876CFCF531D}" srcOrd="1" destOrd="0" presId="urn:microsoft.com/office/officeart/2005/8/layout/hProcess4"/>
    <dgm:cxn modelId="{CB26C093-BAFD-42B4-8D7D-C4D4BFE03D99}" type="presParOf" srcId="{B3AF0A71-0826-4CBD-8901-D37265F453E1}" destId="{279DBF67-D3ED-400B-853A-8B609DFE6745}" srcOrd="2" destOrd="0" presId="urn:microsoft.com/office/officeart/2005/8/layout/hProcess4"/>
    <dgm:cxn modelId="{24A9BAF4-6A29-416D-83BA-E92681869B14}" type="presParOf" srcId="{B3AF0A71-0826-4CBD-8901-D37265F453E1}" destId="{A53E1652-C353-4F14-8C50-788EEAA8CC22}" srcOrd="3" destOrd="0" presId="urn:microsoft.com/office/officeart/2005/8/layout/hProcess4"/>
    <dgm:cxn modelId="{B8AA7CAD-A7A5-4915-84CF-2E8C96331C56}" type="presParOf" srcId="{B3AF0A71-0826-4CBD-8901-D37265F453E1}" destId="{E0735D7B-6F06-47CA-B423-88E482945F83}" srcOrd="4" destOrd="0" presId="urn:microsoft.com/office/officeart/2005/8/layout/hProcess4"/>
    <dgm:cxn modelId="{9E53D6B7-11FB-4AE0-85A5-993BC161A1B6}" type="presParOf" srcId="{5D5F11A7-2823-4B7C-9198-4CF737792691}" destId="{C25E1129-EEEA-45D8-B35B-3C105961CEB7}" srcOrd="1" destOrd="0" presId="urn:microsoft.com/office/officeart/2005/8/layout/hProcess4"/>
    <dgm:cxn modelId="{D1280ABE-41BF-4BEB-8001-05EF93E73D5E}" type="presParOf" srcId="{5D5F11A7-2823-4B7C-9198-4CF737792691}" destId="{4CC29CEE-62ED-4BC5-AA32-CFE794E41B3C}" srcOrd="2" destOrd="0" presId="urn:microsoft.com/office/officeart/2005/8/layout/hProcess4"/>
    <dgm:cxn modelId="{FA2062ED-2E4A-4DF9-96D0-77CF87F4AF8E}" type="presParOf" srcId="{4CC29CEE-62ED-4BC5-AA32-CFE794E41B3C}" destId="{C5C23D01-8C9A-4644-BA39-F185A380878E}" srcOrd="0" destOrd="0" presId="urn:microsoft.com/office/officeart/2005/8/layout/hProcess4"/>
    <dgm:cxn modelId="{28844287-67DB-4528-A9B3-70209C90137B}" type="presParOf" srcId="{4CC29CEE-62ED-4BC5-AA32-CFE794E41B3C}" destId="{F9420B7E-8097-4C20-B32A-813A0163DE75}" srcOrd="1" destOrd="0" presId="urn:microsoft.com/office/officeart/2005/8/layout/hProcess4"/>
    <dgm:cxn modelId="{A739624B-6237-4660-96A2-7BA978C35F9E}" type="presParOf" srcId="{4CC29CEE-62ED-4BC5-AA32-CFE794E41B3C}" destId="{B7E33D3E-8494-410F-B3EB-7BF465A04F69}" srcOrd="2" destOrd="0" presId="urn:microsoft.com/office/officeart/2005/8/layout/hProcess4"/>
    <dgm:cxn modelId="{D003FA90-5C2D-4095-BF5C-76E8FCC239C4}" type="presParOf" srcId="{4CC29CEE-62ED-4BC5-AA32-CFE794E41B3C}" destId="{61378F34-5C76-43CF-BA48-2D9D46461F46}" srcOrd="3" destOrd="0" presId="urn:microsoft.com/office/officeart/2005/8/layout/hProcess4"/>
    <dgm:cxn modelId="{316623AB-A5C6-4D48-8928-AE24A144C1DC}" type="presParOf" srcId="{4CC29CEE-62ED-4BC5-AA32-CFE794E41B3C}" destId="{D908C161-6821-4B78-9857-0A8D96D6A2ED}" srcOrd="4" destOrd="0" presId="urn:microsoft.com/office/officeart/2005/8/layout/hProcess4"/>
    <dgm:cxn modelId="{838BE7FE-E06D-4787-A3F0-1154153D8EF5}" type="presParOf" srcId="{5D5F11A7-2823-4B7C-9198-4CF737792691}" destId="{FC3ED39B-84A8-4495-8A4C-DD086E574DF1}" srcOrd="3" destOrd="0" presId="urn:microsoft.com/office/officeart/2005/8/layout/hProcess4"/>
    <dgm:cxn modelId="{72F8E63B-7257-44B9-90FC-4E5B3A5490AE}" type="presParOf" srcId="{5D5F11A7-2823-4B7C-9198-4CF737792691}" destId="{01B7F9FC-932A-4541-84C9-04186E79CF05}" srcOrd="4" destOrd="0" presId="urn:microsoft.com/office/officeart/2005/8/layout/hProcess4"/>
    <dgm:cxn modelId="{1DE7197B-67D0-4354-8F43-A0977988F558}" type="presParOf" srcId="{01B7F9FC-932A-4541-84C9-04186E79CF05}" destId="{405170E9-A135-45E3-8365-417541FCB3AD}" srcOrd="0" destOrd="0" presId="urn:microsoft.com/office/officeart/2005/8/layout/hProcess4"/>
    <dgm:cxn modelId="{EEA41CAB-47D7-4B4C-9DB1-F086A049B78A}" type="presParOf" srcId="{01B7F9FC-932A-4541-84C9-04186E79CF05}" destId="{68FAFE35-99A4-4306-AE6B-C249B461BAF9}" srcOrd="1" destOrd="0" presId="urn:microsoft.com/office/officeart/2005/8/layout/hProcess4"/>
    <dgm:cxn modelId="{C17982DC-5AC0-4206-8B65-85954A48D8E1}" type="presParOf" srcId="{01B7F9FC-932A-4541-84C9-04186E79CF05}" destId="{02A77FA4-566C-4677-927B-F48FD51868D6}" srcOrd="2" destOrd="0" presId="urn:microsoft.com/office/officeart/2005/8/layout/hProcess4"/>
    <dgm:cxn modelId="{37C92998-E655-4861-A0CC-E57B6E7B7560}" type="presParOf" srcId="{01B7F9FC-932A-4541-84C9-04186E79CF05}" destId="{5DFCDA61-A899-4F25-A203-CECD2200F88B}" srcOrd="3" destOrd="0" presId="urn:microsoft.com/office/officeart/2005/8/layout/hProcess4"/>
    <dgm:cxn modelId="{C1B6ED09-03E5-4FEB-ABA8-D0C7951A0CF0}" type="presParOf" srcId="{01B7F9FC-932A-4541-84C9-04186E79CF05}" destId="{CCB710F5-6CC0-4E15-840D-3A00817D1A31}" srcOrd="4" destOrd="0" presId="urn:microsoft.com/office/officeart/2005/8/layout/hProcess4"/>
    <dgm:cxn modelId="{AB755F1D-73FA-4D5F-98D9-57B0B1E1E61A}" type="presParOf" srcId="{5D5F11A7-2823-4B7C-9198-4CF737792691}" destId="{5FC3ABF9-1F70-41AC-A258-B34CCC349325}" srcOrd="5" destOrd="0" presId="urn:microsoft.com/office/officeart/2005/8/layout/hProcess4"/>
    <dgm:cxn modelId="{B3D64107-142E-42DF-B5F2-F42AA8FA3626}" type="presParOf" srcId="{5D5F11A7-2823-4B7C-9198-4CF737792691}" destId="{E4A76E45-7ECE-4A46-B76F-1F5E149C4FF6}" srcOrd="6" destOrd="0" presId="urn:microsoft.com/office/officeart/2005/8/layout/hProcess4"/>
    <dgm:cxn modelId="{BED10E9F-5ABE-4761-9CF9-F9BCE2FD84FE}" type="presParOf" srcId="{E4A76E45-7ECE-4A46-B76F-1F5E149C4FF6}" destId="{E9069E4C-670F-4E34-A21A-530EEA03EEA6}" srcOrd="0" destOrd="0" presId="urn:microsoft.com/office/officeart/2005/8/layout/hProcess4"/>
    <dgm:cxn modelId="{717FBBD8-46BA-4782-B3EF-5AA7A339F33B}" type="presParOf" srcId="{E4A76E45-7ECE-4A46-B76F-1F5E149C4FF6}" destId="{F2938765-6C98-4B54-B874-91BD45B62040}" srcOrd="1" destOrd="0" presId="urn:microsoft.com/office/officeart/2005/8/layout/hProcess4"/>
    <dgm:cxn modelId="{EEB9A401-FB14-40F7-8E30-1FBB60D11D13}" type="presParOf" srcId="{E4A76E45-7ECE-4A46-B76F-1F5E149C4FF6}" destId="{A28166B9-9DE9-4CEE-A554-4BA57D6E0463}" srcOrd="2" destOrd="0" presId="urn:microsoft.com/office/officeart/2005/8/layout/hProcess4"/>
    <dgm:cxn modelId="{F88DC526-5C3D-47F0-B9E0-88EFE7335209}" type="presParOf" srcId="{E4A76E45-7ECE-4A46-B76F-1F5E149C4FF6}" destId="{FD051AA4-992F-41E4-B6B7-1491CCD36467}" srcOrd="3" destOrd="0" presId="urn:microsoft.com/office/officeart/2005/8/layout/hProcess4"/>
    <dgm:cxn modelId="{1817CA50-72AC-45B4-A3AC-D8946C947FEE}" type="presParOf" srcId="{E4A76E45-7ECE-4A46-B76F-1F5E149C4FF6}" destId="{CF88E524-0EC7-48AD-AAA9-C83673AD682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2269D-2C47-45F5-A077-3876CFCF531D}">
      <dsp:nvSpPr>
        <dsp:cNvPr id="0" name=""/>
        <dsp:cNvSpPr/>
      </dsp:nvSpPr>
      <dsp:spPr>
        <a:xfrm>
          <a:off x="1356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Impor</a:t>
          </a:r>
          <a:r>
            <a:rPr lang="en-US" sz="1200" kern="1200" dirty="0"/>
            <a:t>/</a:t>
          </a:r>
          <a:r>
            <a:rPr lang="en-US" sz="1200" kern="1200" dirty="0" err="1"/>
            <a:t>Unduh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Pendefinisian</a:t>
          </a:r>
          <a:r>
            <a:rPr lang="en-US" sz="1200" kern="1200" dirty="0"/>
            <a:t> Data</a:t>
          </a:r>
          <a:endParaRPr lang="en-ID" sz="1200" kern="1200" dirty="0"/>
        </a:p>
      </dsp:txBody>
      <dsp:txXfrm>
        <a:off x="41812" y="1870790"/>
        <a:ext cx="2050534" cy="1300371"/>
      </dsp:txXfrm>
    </dsp:sp>
    <dsp:sp modelId="{C25E1129-EEEA-45D8-B35B-3C105961CEB7}">
      <dsp:nvSpPr>
        <dsp:cNvPr id="0" name=""/>
        <dsp:cNvSpPr/>
      </dsp:nvSpPr>
      <dsp:spPr>
        <a:xfrm>
          <a:off x="1200621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E1652-C353-4F14-8C50-788EEAA8CC22}">
      <dsp:nvSpPr>
        <dsp:cNvPr id="0" name=""/>
        <dsp:cNvSpPr/>
      </dsp:nvSpPr>
      <dsp:spPr>
        <a:xfrm>
          <a:off x="475011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Perolehan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497078" y="3233685"/>
        <a:ext cx="1850485" cy="709293"/>
      </dsp:txXfrm>
    </dsp:sp>
    <dsp:sp modelId="{F9420B7E-8097-4C20-B32A-813A0163DE75}">
      <dsp:nvSpPr>
        <dsp:cNvPr id="0" name=""/>
        <dsp:cNvSpPr/>
      </dsp:nvSpPr>
      <dsp:spPr>
        <a:xfrm>
          <a:off x="2717922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36000" rIns="180000" bIns="180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Validasi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Pemahaman</a:t>
          </a:r>
          <a:r>
            <a:rPr lang="en-US" sz="1200" kern="1200" dirty="0"/>
            <a:t> Data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Pengurutan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Filtering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Penggabungan</a:t>
          </a:r>
          <a:endParaRPr lang="en-ID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Sampling</a:t>
          </a:r>
          <a:endParaRPr lang="en-ID" sz="1200" kern="1200" dirty="0"/>
        </a:p>
      </dsp:txBody>
      <dsp:txXfrm>
        <a:off x="2758378" y="2247504"/>
        <a:ext cx="2050534" cy="1300371"/>
      </dsp:txXfrm>
    </dsp:sp>
    <dsp:sp modelId="{FC3ED39B-84A8-4495-8A4C-DD086E574DF1}">
      <dsp:nvSpPr>
        <dsp:cNvPr id="0" name=""/>
        <dsp:cNvSpPr/>
      </dsp:nvSpPr>
      <dsp:spPr>
        <a:xfrm>
          <a:off x="3899425" y="752593"/>
          <a:ext cx="2615262" cy="2615262"/>
        </a:xfrm>
        <a:prstGeom prst="circularArrow">
          <a:avLst>
            <a:gd name="adj1" fmla="val 2797"/>
            <a:gd name="adj2" fmla="val 341292"/>
            <a:gd name="adj3" fmla="val 19483197"/>
            <a:gd name="adj4" fmla="val 12575511"/>
            <a:gd name="adj5" fmla="val 3263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78F34-5C76-43CF-BA48-2D9D46461F46}">
      <dsp:nvSpPr>
        <dsp:cNvPr id="0" name=""/>
        <dsp:cNvSpPr/>
      </dsp:nvSpPr>
      <dsp:spPr>
        <a:xfrm>
          <a:off x="3191577" y="1453620"/>
          <a:ext cx="1894619" cy="75342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Penyiapan</a:t>
          </a:r>
          <a:r>
            <a:rPr lang="en-US" sz="2100" kern="1200" dirty="0">
              <a:solidFill>
                <a:schemeClr val="tx1"/>
              </a:solidFill>
            </a:rPr>
            <a:t> Data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3213644" y="1475687"/>
        <a:ext cx="1850485" cy="709293"/>
      </dsp:txXfrm>
    </dsp:sp>
    <dsp:sp modelId="{68FAFE35-99A4-4306-AE6B-C249B461BAF9}">
      <dsp:nvSpPr>
        <dsp:cNvPr id="0" name=""/>
        <dsp:cNvSpPr/>
      </dsp:nvSpPr>
      <dsp:spPr>
        <a:xfrm>
          <a:off x="5434489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80000" rIns="180000" bIns="180000" numCol="1" spcCol="1270" anchor="t" anchorCtr="0">
          <a:noAutofit/>
        </a:bodyPr>
        <a:lstStyle/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</a:t>
          </a:r>
          <a:r>
            <a:rPr lang="en-US" sz="1150" kern="1200" dirty="0" err="1"/>
            <a:t>Duplikasi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Uji </a:t>
          </a:r>
          <a:r>
            <a:rPr lang="en-US" sz="1150" kern="1200" dirty="0" err="1"/>
            <a:t>Kelengkapan</a:t>
          </a:r>
          <a:r>
            <a:rPr lang="en-US" sz="1150" kern="1200" dirty="0"/>
            <a:t> Data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Identifikasi</a:t>
          </a:r>
          <a:r>
            <a:rPr lang="en-US" sz="1150" kern="1200" dirty="0"/>
            <a:t> Gap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Rekalkulasi</a:t>
          </a:r>
          <a:r>
            <a:rPr lang="en-US" sz="1150" kern="1200" dirty="0"/>
            <a:t> (Uji </a:t>
          </a:r>
          <a:r>
            <a:rPr lang="en-US" sz="1150" kern="1200" dirty="0" err="1"/>
            <a:t>Akurasi</a:t>
          </a:r>
          <a:r>
            <a:rPr lang="en-US" sz="1150" kern="1200" dirty="0"/>
            <a:t>)</a:t>
          </a:r>
          <a:endParaRPr lang="en-ID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Benford</a:t>
          </a:r>
          <a:r>
            <a:rPr lang="en-US" sz="1150" kern="1200" dirty="0"/>
            <a:t> Analysis</a:t>
          </a:r>
          <a:endParaRPr lang="en-ID" sz="1150" kern="1200" dirty="0"/>
        </a:p>
      </dsp:txBody>
      <dsp:txXfrm>
        <a:off x="5474945" y="1870790"/>
        <a:ext cx="2050534" cy="1300371"/>
      </dsp:txXfrm>
    </dsp:sp>
    <dsp:sp modelId="{5FC3ABF9-1F70-41AC-A258-B34CCC349325}">
      <dsp:nvSpPr>
        <dsp:cNvPr id="0" name=""/>
        <dsp:cNvSpPr/>
      </dsp:nvSpPr>
      <dsp:spPr>
        <a:xfrm>
          <a:off x="6633753" y="2254232"/>
          <a:ext cx="2342911" cy="2342911"/>
        </a:xfrm>
        <a:prstGeom prst="leftCircularArrow">
          <a:avLst>
            <a:gd name="adj1" fmla="val 3122"/>
            <a:gd name="adj2" fmla="val 383885"/>
            <a:gd name="adj3" fmla="val 2159396"/>
            <a:gd name="adj4" fmla="val 9024489"/>
            <a:gd name="adj5" fmla="val 3642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DA61-A899-4F25-A203-CECD2200F88B}">
      <dsp:nvSpPr>
        <dsp:cNvPr id="0" name=""/>
        <dsp:cNvSpPr/>
      </dsp:nvSpPr>
      <dsp:spPr>
        <a:xfrm>
          <a:off x="5908143" y="3211618"/>
          <a:ext cx="1894619" cy="7534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Pengujian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5930210" y="3233685"/>
        <a:ext cx="1850485" cy="709293"/>
      </dsp:txXfrm>
    </dsp:sp>
    <dsp:sp modelId="{F2938765-6C98-4B54-B874-91BD45B62040}">
      <dsp:nvSpPr>
        <dsp:cNvPr id="0" name=""/>
        <dsp:cNvSpPr/>
      </dsp:nvSpPr>
      <dsp:spPr>
        <a:xfrm>
          <a:off x="8151055" y="1830334"/>
          <a:ext cx="2131446" cy="17579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Ekspor</a:t>
          </a:r>
          <a:r>
            <a:rPr lang="en-US" sz="1400" kern="1200" dirty="0"/>
            <a:t> Data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Visualisasi</a:t>
          </a:r>
          <a:r>
            <a:rPr lang="en-US" sz="1400" kern="1200" dirty="0"/>
            <a:t> Data</a:t>
          </a:r>
          <a:endParaRPr lang="en-ID" sz="1400" kern="1200" dirty="0"/>
        </a:p>
      </dsp:txBody>
      <dsp:txXfrm>
        <a:off x="8191511" y="2247504"/>
        <a:ext cx="2050534" cy="1300371"/>
      </dsp:txXfrm>
    </dsp:sp>
    <dsp:sp modelId="{FD051AA4-992F-41E4-B6B7-1491CCD36467}">
      <dsp:nvSpPr>
        <dsp:cNvPr id="0" name=""/>
        <dsp:cNvSpPr/>
      </dsp:nvSpPr>
      <dsp:spPr>
        <a:xfrm>
          <a:off x="8624710" y="1453620"/>
          <a:ext cx="1894619" cy="753427"/>
        </a:xfrm>
        <a:prstGeom prst="roundRect">
          <a:avLst>
            <a:gd name="adj" fmla="val 10000"/>
          </a:avLst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Pelaporan</a:t>
          </a:r>
          <a:endParaRPr lang="en-ID" sz="2100" kern="1200" dirty="0">
            <a:solidFill>
              <a:schemeClr val="tx1"/>
            </a:solidFill>
          </a:endParaRPr>
        </a:p>
      </dsp:txBody>
      <dsp:txXfrm>
        <a:off x="8646777" y="1475687"/>
        <a:ext cx="1850485" cy="709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uku.radarma@kemenkeu.go.id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Audit dan TABK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ke-1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3BC-AC83-AD37-89B4-0A07E6B1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Konsep</a:t>
            </a:r>
            <a:r>
              <a:rPr lang="en-US" sz="4800" dirty="0"/>
              <a:t>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A835-689B-E9C9-06FC-F749493E6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#definisi #tahapan #ujiPengendalian</a:t>
            </a:r>
          </a:p>
        </p:txBody>
      </p:sp>
    </p:spTree>
    <p:extLst>
      <p:ext uri="{BB962C8B-B14F-4D97-AF65-F5344CB8AC3E}">
        <p14:creationId xmlns:p14="http://schemas.microsoft.com/office/powerpoint/2010/main" val="5784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F48E-8338-45B8-A7D5-AD393997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03"/>
            <a:ext cx="10515600" cy="834235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B633-C5E5-4498-958F-FC0AA5EE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41615E-12CF-4D60-88BF-6817CDCF03BB}"/>
              </a:ext>
            </a:extLst>
          </p:cNvPr>
          <p:cNvSpPr/>
          <p:nvPr/>
        </p:nvSpPr>
        <p:spPr>
          <a:xfrm>
            <a:off x="1068084" y="1310021"/>
            <a:ext cx="9955143" cy="175702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F3B3-F93F-41AE-8A7C-275099340407}"/>
              </a:ext>
            </a:extLst>
          </p:cNvPr>
          <p:cNvSpPr txBox="1"/>
          <p:nvPr/>
        </p:nvSpPr>
        <p:spPr>
          <a:xfrm>
            <a:off x="1603456" y="1719004"/>
            <a:ext cx="9173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/>
              <a:t>Pengumpulan</a:t>
            </a:r>
            <a:r>
              <a:rPr lang="en-US" sz="2000" b="1" i="1" dirty="0"/>
              <a:t> </a:t>
            </a:r>
            <a:r>
              <a:rPr lang="en-US" sz="2000" i="1" dirty="0"/>
              <a:t>dan </a:t>
            </a:r>
            <a:r>
              <a:rPr lang="en-US" sz="2000" b="1" i="1" dirty="0" err="1"/>
              <a:t>evaluasi</a:t>
            </a:r>
            <a:r>
              <a:rPr lang="en-US" sz="2000" b="1" i="1" dirty="0"/>
              <a:t> </a:t>
            </a:r>
            <a:r>
              <a:rPr lang="en-US" sz="2000" b="1" i="1" dirty="0" err="1"/>
              <a:t>bukti</a:t>
            </a:r>
            <a:r>
              <a:rPr lang="en-US" sz="2000" b="1" i="1" dirty="0"/>
              <a:t> </a:t>
            </a:r>
            <a:r>
              <a:rPr lang="en-US" sz="2000" i="1" dirty="0" err="1"/>
              <a:t>tentang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menentukan</a:t>
            </a:r>
            <a:r>
              <a:rPr lang="en-US" sz="2000" i="1" dirty="0"/>
              <a:t> dan </a:t>
            </a:r>
            <a:r>
              <a:rPr lang="en-US" sz="2000" i="1" dirty="0" err="1"/>
              <a:t>melaporkan</a:t>
            </a:r>
            <a:r>
              <a:rPr lang="en-US" sz="2000" i="1" dirty="0"/>
              <a:t> </a:t>
            </a:r>
            <a:r>
              <a:rPr lang="en-US" sz="2000" i="1" dirty="0" err="1"/>
              <a:t>derajat</a:t>
            </a:r>
            <a:r>
              <a:rPr lang="en-US" sz="2000" i="1" dirty="0"/>
              <a:t> </a:t>
            </a:r>
            <a:r>
              <a:rPr lang="en-US" sz="2000" b="1" i="1" dirty="0" err="1"/>
              <a:t>kesesuaian</a:t>
            </a:r>
            <a:r>
              <a:rPr lang="en-US" sz="2000" i="1" dirty="0"/>
              <a:t> </a:t>
            </a:r>
            <a:r>
              <a:rPr lang="en-US" sz="2000" i="1" dirty="0" err="1"/>
              <a:t>antara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itu</a:t>
            </a:r>
            <a:r>
              <a:rPr lang="en-US" sz="2000" i="1" dirty="0"/>
              <a:t> dan </a:t>
            </a:r>
            <a:r>
              <a:rPr lang="en-US" sz="2000" b="1" i="1" dirty="0" err="1"/>
              <a:t>kriteria</a:t>
            </a:r>
            <a:r>
              <a:rPr lang="en-US" sz="2000" i="1" dirty="0"/>
              <a:t>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ditetapkan</a:t>
            </a:r>
            <a:endParaRPr lang="en-US" sz="2000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16EA0C-36A2-408D-9BA7-B84E9D32AC34}"/>
              </a:ext>
            </a:extLst>
          </p:cNvPr>
          <p:cNvSpPr txBox="1">
            <a:spLocks/>
          </p:cNvSpPr>
          <p:nvPr/>
        </p:nvSpPr>
        <p:spPr>
          <a:xfrm>
            <a:off x="10521827" y="2669604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74F64-5302-4A8F-B0B8-4D86ABDC37F2}"/>
              </a:ext>
            </a:extLst>
          </p:cNvPr>
          <p:cNvSpPr txBox="1"/>
          <p:nvPr/>
        </p:nvSpPr>
        <p:spPr>
          <a:xfrm>
            <a:off x="6262169" y="2542368"/>
            <a:ext cx="385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Arens</a:t>
            </a:r>
            <a:r>
              <a:rPr lang="en-US" sz="2000" dirty="0"/>
              <a:t> dan </a:t>
            </a:r>
            <a:r>
              <a:rPr lang="en-US" sz="2000" dirty="0" err="1"/>
              <a:t>Loebbecke</a:t>
            </a:r>
            <a:r>
              <a:rPr lang="en-US" sz="2000" dirty="0"/>
              <a:t> (2003) - </a:t>
            </a:r>
            <a:endParaRPr lang="en-ID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048CF0-43CD-4F75-9540-619354AF036E}"/>
              </a:ext>
            </a:extLst>
          </p:cNvPr>
          <p:cNvSpPr/>
          <p:nvPr/>
        </p:nvSpPr>
        <p:spPr>
          <a:xfrm>
            <a:off x="1068084" y="3474144"/>
            <a:ext cx="9955143" cy="244152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F8516-5967-456F-83F0-31E102A33B2D}"/>
              </a:ext>
            </a:extLst>
          </p:cNvPr>
          <p:cNvSpPr txBox="1"/>
          <p:nvPr/>
        </p:nvSpPr>
        <p:spPr>
          <a:xfrm>
            <a:off x="1603456" y="3766619"/>
            <a:ext cx="917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Jasa audit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adalah</a:t>
            </a:r>
            <a:r>
              <a:rPr lang="en-US" sz="2000" i="1" dirty="0"/>
              <a:t> </a:t>
            </a:r>
            <a:r>
              <a:rPr lang="en-US" sz="2000" i="1" dirty="0" err="1"/>
              <a:t>perikatan</a:t>
            </a:r>
            <a:r>
              <a:rPr lang="en-US" sz="2000" i="1" dirty="0"/>
              <a:t> </a:t>
            </a:r>
            <a:r>
              <a:rPr lang="en-US" sz="2000" i="1" dirty="0" err="1"/>
              <a:t>asurans</a:t>
            </a:r>
            <a:r>
              <a:rPr lang="en-US" sz="2000" i="1" dirty="0"/>
              <a:t> yang </a:t>
            </a:r>
            <a:r>
              <a:rPr lang="en-US" sz="2000" i="1" dirty="0" err="1"/>
              <a:t>diterapkan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yang </a:t>
            </a:r>
            <a:r>
              <a:rPr lang="en-US" sz="2000" i="1" dirty="0" err="1"/>
              <a:t>bertujuan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memberikan</a:t>
            </a:r>
            <a:r>
              <a:rPr lang="en-US" sz="2000" i="1" dirty="0"/>
              <a:t> </a:t>
            </a:r>
            <a:r>
              <a:rPr lang="en-US" sz="2000" i="1" dirty="0" err="1"/>
              <a:t>keyakinan</a:t>
            </a:r>
            <a:r>
              <a:rPr lang="en-US" sz="2000" i="1" dirty="0"/>
              <a:t> </a:t>
            </a:r>
            <a:r>
              <a:rPr lang="en-US" sz="2000" i="1" dirty="0" err="1"/>
              <a:t>memadai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kewajaran</a:t>
            </a:r>
            <a:r>
              <a:rPr lang="en-US" sz="2000" i="1" dirty="0"/>
              <a:t> </a:t>
            </a:r>
            <a:r>
              <a:rPr lang="en-US" sz="2000" i="1" dirty="0" err="1"/>
              <a:t>penyajian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keuangan</a:t>
            </a:r>
            <a:r>
              <a:rPr lang="en-US" sz="2000" i="1" dirty="0"/>
              <a:t> </a:t>
            </a:r>
            <a:r>
              <a:rPr lang="en-US" sz="2000" i="1" dirty="0" err="1"/>
              <a:t>historis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dan </a:t>
            </a:r>
            <a:r>
              <a:rPr lang="en-US" sz="2000" i="1" dirty="0" err="1"/>
              <a:t>kesimpulannya</a:t>
            </a:r>
            <a:r>
              <a:rPr lang="en-US" sz="2000" i="1" dirty="0"/>
              <a:t> </a:t>
            </a:r>
            <a:r>
              <a:rPr lang="en-US" sz="2000" i="1" dirty="0" err="1"/>
              <a:t>dinyatakan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bentuk</a:t>
            </a:r>
            <a:r>
              <a:rPr lang="en-US" sz="2000" i="1" dirty="0"/>
              <a:t> </a:t>
            </a:r>
            <a:r>
              <a:rPr lang="en-US" sz="2000" i="1" dirty="0" err="1"/>
              <a:t>pernyataan</a:t>
            </a:r>
            <a:r>
              <a:rPr lang="en-US" sz="2000" i="1" dirty="0"/>
              <a:t> </a:t>
            </a:r>
            <a:r>
              <a:rPr lang="en-US" sz="2000" i="1" dirty="0" err="1"/>
              <a:t>positif</a:t>
            </a:r>
            <a:r>
              <a:rPr lang="en-US" sz="2000" i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CBD49-2D30-4181-9FAD-263D15DCF2AC}"/>
              </a:ext>
            </a:extLst>
          </p:cNvPr>
          <p:cNvSpPr txBox="1"/>
          <p:nvPr/>
        </p:nvSpPr>
        <p:spPr>
          <a:xfrm>
            <a:off x="5498446" y="5266335"/>
            <a:ext cx="500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UU No. 5/2011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Akuntan</a:t>
            </a:r>
            <a:r>
              <a:rPr lang="en-US" sz="2000" dirty="0"/>
              <a:t> </a:t>
            </a:r>
            <a:r>
              <a:rPr lang="en-US" sz="2000" dirty="0" err="1"/>
              <a:t>Publik</a:t>
            </a:r>
            <a:r>
              <a:rPr lang="en-US" sz="2000" dirty="0"/>
              <a:t> - </a:t>
            </a:r>
            <a:endParaRPr lang="en-ID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A0C083-623F-48C9-BCEE-59D2B6ECF92B}"/>
              </a:ext>
            </a:extLst>
          </p:cNvPr>
          <p:cNvSpPr txBox="1">
            <a:spLocks/>
          </p:cNvSpPr>
          <p:nvPr/>
        </p:nvSpPr>
        <p:spPr>
          <a:xfrm>
            <a:off x="712755" y="1142316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0DC76-D3B3-475C-920D-59C1EA46D449}"/>
              </a:ext>
            </a:extLst>
          </p:cNvPr>
          <p:cNvSpPr txBox="1">
            <a:spLocks/>
          </p:cNvSpPr>
          <p:nvPr/>
        </p:nvSpPr>
        <p:spPr>
          <a:xfrm>
            <a:off x="10521827" y="5466390"/>
            <a:ext cx="705971" cy="53547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F6F058-AD94-4AB8-8452-7B81248768A2}"/>
              </a:ext>
            </a:extLst>
          </p:cNvPr>
          <p:cNvSpPr txBox="1">
            <a:spLocks/>
          </p:cNvSpPr>
          <p:nvPr/>
        </p:nvSpPr>
        <p:spPr>
          <a:xfrm>
            <a:off x="712755" y="3348239"/>
            <a:ext cx="787572" cy="4592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9811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698-74F6-4170-A213-1CD936E6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B148-AB8A-4675-91A5-9FF97E7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2369004"/>
          </a:xfrm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*</a:t>
            </a:r>
          </a:p>
          <a:p>
            <a:r>
              <a:rPr lang="en-US" dirty="0"/>
              <a:t>Audit </a:t>
            </a:r>
            <a:r>
              <a:rPr lang="en-US" dirty="0" err="1"/>
              <a:t>Operasional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Investigasi</a:t>
            </a:r>
            <a:endParaRPr lang="en-US" dirty="0"/>
          </a:p>
          <a:p>
            <a:r>
              <a:rPr lang="en-US" dirty="0"/>
              <a:t>Audit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2E0FA-AEDB-41B0-BC00-C274B92B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4994-3D70-4F3B-86EB-EE6DB43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04" y="692670"/>
            <a:ext cx="6266092" cy="3858938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157ABAA-DC2F-419E-8ACF-D0274061E4EF}"/>
              </a:ext>
            </a:extLst>
          </p:cNvPr>
          <p:cNvSpPr/>
          <p:nvPr/>
        </p:nvSpPr>
        <p:spPr>
          <a:xfrm>
            <a:off x="6694332" y="791400"/>
            <a:ext cx="3686629" cy="4064000"/>
          </a:xfrm>
          <a:prstGeom prst="mathMultiply">
            <a:avLst>
              <a:gd name="adj1" fmla="val 126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D7552-019D-408B-BE11-A05B8253ED21}"/>
              </a:ext>
            </a:extLst>
          </p:cNvPr>
          <p:cNvSpPr txBox="1"/>
          <p:nvPr/>
        </p:nvSpPr>
        <p:spPr>
          <a:xfrm>
            <a:off x="6103256" y="4839314"/>
            <a:ext cx="5002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bukan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adalah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teknik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dalam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</a:p>
          <a:p>
            <a:r>
              <a:rPr lang="en-US" b="1" dirty="0">
                <a:solidFill>
                  <a:srgbClr val="FF0000"/>
                </a:solidFill>
              </a:rPr>
              <a:t>TABK </a:t>
            </a:r>
            <a:r>
              <a:rPr lang="en-US" b="1" dirty="0" err="1">
                <a:solidFill>
                  <a:srgbClr val="FF0000"/>
                </a:solidFill>
              </a:rPr>
              <a:t>bisa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dilakukan</a:t>
            </a:r>
            <a:r>
              <a:rPr lang="en-US" b="1" dirty="0">
                <a:solidFill>
                  <a:srgbClr val="FF0000"/>
                </a:solidFill>
              </a:rPr>
              <a:t> pada </a:t>
            </a:r>
            <a:r>
              <a:rPr lang="en-US" b="1" dirty="0" err="1">
                <a:solidFill>
                  <a:srgbClr val="FF0000"/>
                </a:solidFill>
              </a:rPr>
              <a:t>semua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audit!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1D97A-BA59-4D47-AB9C-9EB379B631D9}"/>
              </a:ext>
            </a:extLst>
          </p:cNvPr>
          <p:cNvSpPr txBox="1"/>
          <p:nvPr/>
        </p:nvSpPr>
        <p:spPr>
          <a:xfrm>
            <a:off x="838200" y="5827485"/>
            <a:ext cx="2963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 Area </a:t>
            </a:r>
            <a:r>
              <a:rPr lang="en-US" sz="1600" i="1" dirty="0" err="1"/>
              <a:t>fokus</a:t>
            </a:r>
            <a:r>
              <a:rPr lang="en-US" sz="1600" i="1" dirty="0"/>
              <a:t> pada </a:t>
            </a:r>
            <a:r>
              <a:rPr lang="en-US" sz="1600" i="1" dirty="0" err="1"/>
              <a:t>matkul</a:t>
            </a:r>
            <a:r>
              <a:rPr lang="en-US" sz="1600" i="1" dirty="0"/>
              <a:t> TABK</a:t>
            </a:r>
            <a:endParaRPr lang="en-ID" sz="1600" i="1" dirty="0"/>
          </a:p>
        </p:txBody>
      </p:sp>
    </p:spTree>
    <p:extLst>
      <p:ext uri="{BB962C8B-B14F-4D97-AF65-F5344CB8AC3E}">
        <p14:creationId xmlns:p14="http://schemas.microsoft.com/office/powerpoint/2010/main" val="11997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EBDC-5655-4300-897A-4DA81241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1332"/>
          </a:xfrm>
        </p:spPr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CA415-16D8-45CC-BF9E-D460C52C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04450-7B32-4F2E-9A69-3D19D94C8EF8}"/>
              </a:ext>
            </a:extLst>
          </p:cNvPr>
          <p:cNvSpPr/>
          <p:nvPr/>
        </p:nvSpPr>
        <p:spPr>
          <a:xfrm>
            <a:off x="5950857" y="2061605"/>
            <a:ext cx="2423886" cy="3811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err="1">
                <a:solidFill>
                  <a:schemeClr val="tx1"/>
                </a:solidFill>
              </a:rPr>
              <a:t>Pengujian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mendalam</a:t>
            </a:r>
            <a:r>
              <a:rPr lang="en-US" sz="1400" dirty="0">
                <a:solidFill>
                  <a:schemeClr val="tx1"/>
                </a:solidFill>
              </a:rPr>
              <a:t> pada </a:t>
            </a:r>
            <a:r>
              <a:rPr lang="en-US" sz="1400" dirty="0" err="1">
                <a:solidFill>
                  <a:schemeClr val="tx1"/>
                </a:solidFill>
              </a:rPr>
              <a:t>akun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proses </a:t>
            </a:r>
            <a:r>
              <a:rPr lang="en-US" sz="1400" dirty="0" err="1">
                <a:solidFill>
                  <a:schemeClr val="tx1"/>
                </a:solidFill>
              </a:rPr>
              <a:t>tertentu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D7083-ADF9-47A2-AF7B-C11F248B51D6}"/>
              </a:ext>
            </a:extLst>
          </p:cNvPr>
          <p:cNvSpPr/>
          <p:nvPr/>
        </p:nvSpPr>
        <p:spPr>
          <a:xfrm>
            <a:off x="8476343" y="2061605"/>
            <a:ext cx="2423886" cy="38115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Mengakumulasi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bukti-bukti</a:t>
            </a:r>
            <a:r>
              <a:rPr lang="en-US" sz="1400" dirty="0">
                <a:solidFill>
                  <a:schemeClr val="tx1"/>
                </a:solidFill>
              </a:rPr>
              <a:t> audit yang 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Mengevaluasi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Menerbitkan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laporan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Mengkomunikasikan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hasil</a:t>
            </a:r>
            <a:r>
              <a:rPr lang="en-ID" sz="1400" dirty="0">
                <a:solidFill>
                  <a:schemeClr val="tx1"/>
                </a:solidFill>
              </a:rPr>
              <a:t> audit </a:t>
            </a:r>
            <a:r>
              <a:rPr lang="en-ID" sz="1400" dirty="0" err="1">
                <a:solidFill>
                  <a:schemeClr val="tx1"/>
                </a:solidFill>
              </a:rPr>
              <a:t>kepada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komite</a:t>
            </a:r>
            <a:r>
              <a:rPr lang="en-ID" sz="1400" dirty="0">
                <a:solidFill>
                  <a:schemeClr val="tx1"/>
                </a:solidFill>
              </a:rPr>
              <a:t> audit dan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r>
              <a:rPr lang="en-ID" sz="1400" dirty="0">
                <a:solidFill>
                  <a:schemeClr val="tx1"/>
                </a:solidFill>
              </a:rPr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9F88F-822A-41E8-8C51-4AECCFEE760E}"/>
              </a:ext>
            </a:extLst>
          </p:cNvPr>
          <p:cNvSpPr/>
          <p:nvPr/>
        </p:nvSpPr>
        <p:spPr>
          <a:xfrm>
            <a:off x="3418115" y="2061605"/>
            <a:ext cx="2423886" cy="3811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ada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Test of Control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Menguji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secara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substantif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b="1" dirty="0">
                <a:solidFill>
                  <a:schemeClr val="tx1"/>
                </a:solidFill>
              </a:rPr>
              <a:t>substantive test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9D03-B563-43B0-A3BF-ADEA7AB9576B}"/>
              </a:ext>
            </a:extLst>
          </p:cNvPr>
          <p:cNvSpPr/>
          <p:nvPr/>
        </p:nvSpPr>
        <p:spPr>
          <a:xfrm>
            <a:off x="885371" y="2061605"/>
            <a:ext cx="2423886" cy="3811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Memahami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bisnis</a:t>
            </a:r>
            <a:r>
              <a:rPr lang="en-US" sz="1400" dirty="0">
                <a:solidFill>
                  <a:schemeClr val="tx1"/>
                </a:solidFill>
              </a:rPr>
              <a:t> dan </a:t>
            </a:r>
            <a:r>
              <a:rPr lang="en-US" sz="1400" dirty="0" err="1">
                <a:solidFill>
                  <a:schemeClr val="tx1"/>
                </a:solidFill>
              </a:rPr>
              <a:t>industri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klien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mengidentifikasi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bisnis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klien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Melakukan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prosedur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analisis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awal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Menetapkan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materialitas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serta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tingkat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diterima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inheren</a:t>
            </a:r>
            <a:endParaRPr lang="en-ID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Memahami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pengendaliannya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b="1" dirty="0">
                <a:solidFill>
                  <a:schemeClr val="tx1"/>
                </a:solidFill>
              </a:rPr>
              <a:t>Test of Design</a:t>
            </a:r>
            <a:r>
              <a:rPr lang="en-ID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Menilai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risiko</a:t>
            </a:r>
            <a:r>
              <a:rPr lang="en-ID" sz="1400" dirty="0">
                <a:solidFill>
                  <a:schemeClr val="tx1"/>
                </a:solidFill>
              </a:rPr>
              <a:t>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Membuat</a:t>
            </a:r>
            <a:r>
              <a:rPr lang="en-ID" sz="1400" dirty="0">
                <a:solidFill>
                  <a:schemeClr val="tx1"/>
                </a:solidFill>
              </a:rPr>
              <a:t> program audit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7D2F12C-0910-4C0D-B466-3D4B6C515502}"/>
              </a:ext>
            </a:extLst>
          </p:cNvPr>
          <p:cNvSpPr/>
          <p:nvPr/>
        </p:nvSpPr>
        <p:spPr>
          <a:xfrm>
            <a:off x="8476343" y="1226458"/>
            <a:ext cx="2960914" cy="1074057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Pelaporan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229E50-BCCC-4ED2-8E72-164128989427}"/>
              </a:ext>
            </a:extLst>
          </p:cNvPr>
          <p:cNvSpPr/>
          <p:nvPr/>
        </p:nvSpPr>
        <p:spPr>
          <a:xfrm>
            <a:off x="5950857" y="1226458"/>
            <a:ext cx="2960914" cy="107405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Prosedur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Analisis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1D22F8-0320-4B21-BDD9-8DD2507AE0E0}"/>
              </a:ext>
            </a:extLst>
          </p:cNvPr>
          <p:cNvSpPr/>
          <p:nvPr/>
        </p:nvSpPr>
        <p:spPr>
          <a:xfrm>
            <a:off x="3425371" y="1226458"/>
            <a:ext cx="2960914" cy="107405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Uji </a:t>
            </a:r>
            <a:r>
              <a:rPr lang="en-US" dirty="0" err="1">
                <a:solidFill>
                  <a:schemeClr val="tx1"/>
                </a:solidFill>
              </a:rPr>
              <a:t>Pengendalian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CBF82F-E9BE-4E3A-9DB0-A87CE4E23DF6}"/>
              </a:ext>
            </a:extLst>
          </p:cNvPr>
          <p:cNvSpPr/>
          <p:nvPr/>
        </p:nvSpPr>
        <p:spPr>
          <a:xfrm>
            <a:off x="899885" y="1226458"/>
            <a:ext cx="2960914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Perencanaan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89977-4C3E-474E-842B-8BB9ECAD5E07}"/>
              </a:ext>
            </a:extLst>
          </p:cNvPr>
          <p:cNvSpPr txBox="1"/>
          <p:nvPr/>
        </p:nvSpPr>
        <p:spPr>
          <a:xfrm>
            <a:off x="864990" y="5929086"/>
            <a:ext cx="2560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Bold: </a:t>
            </a:r>
            <a:r>
              <a:rPr lang="en-US" sz="1200" i="1" dirty="0"/>
              <a:t>area </a:t>
            </a:r>
            <a:r>
              <a:rPr lang="en-US" sz="1200" i="1" dirty="0" err="1"/>
              <a:t>fokus</a:t>
            </a:r>
            <a:r>
              <a:rPr lang="en-US" sz="1200" i="1" dirty="0"/>
              <a:t> pada </a:t>
            </a:r>
            <a:r>
              <a:rPr lang="en-US" sz="1200" i="1" dirty="0" err="1"/>
              <a:t>matkul</a:t>
            </a:r>
            <a:r>
              <a:rPr lang="en-US" sz="1200" i="1" dirty="0"/>
              <a:t> TABK</a:t>
            </a:r>
            <a:endParaRPr lang="en-ID" sz="1200" b="1" i="1" dirty="0"/>
          </a:p>
        </p:txBody>
      </p:sp>
    </p:spTree>
    <p:extLst>
      <p:ext uri="{BB962C8B-B14F-4D97-AF65-F5344CB8AC3E}">
        <p14:creationId xmlns:p14="http://schemas.microsoft.com/office/powerpoint/2010/main" val="361678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DC92F-D953-4B80-9DCB-E12A5DF1E6F7}"/>
              </a:ext>
            </a:extLst>
          </p:cNvPr>
          <p:cNvSpPr txBox="1"/>
          <p:nvPr/>
        </p:nvSpPr>
        <p:spPr>
          <a:xfrm>
            <a:off x="789049" y="2122709"/>
            <a:ext cx="3134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(SOP, flowchart,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area yang </a:t>
            </a:r>
            <a:r>
              <a:rPr lang="en-US" dirty="0" err="1"/>
              <a:t>kuat</a:t>
            </a:r>
            <a:r>
              <a:rPr lang="en-US" dirty="0"/>
              <a:t> dan area yang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endParaRPr lang="en-ID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779AD0-B44C-4193-A88B-4DF4FB1E7F84}"/>
              </a:ext>
            </a:extLst>
          </p:cNvPr>
          <p:cNvSpPr txBox="1"/>
          <p:nvPr/>
        </p:nvSpPr>
        <p:spPr>
          <a:xfrm>
            <a:off x="4031014" y="2122709"/>
            <a:ext cx="313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mestinya</a:t>
            </a:r>
            <a:endParaRPr lang="en-ID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5B3FC-DEEF-4E9E-908D-7AEF47C7176A}"/>
              </a:ext>
            </a:extLst>
          </p:cNvPr>
          <p:cNvSpPr txBox="1"/>
          <p:nvPr/>
        </p:nvSpPr>
        <p:spPr>
          <a:xfrm>
            <a:off x="7380386" y="2122709"/>
            <a:ext cx="3134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pada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valid dan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(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) yang </a:t>
            </a:r>
            <a:r>
              <a:rPr lang="en-US" dirty="0" err="1"/>
              <a:t>semestinya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fiktif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389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4557CE61-C3AA-4A6F-90CE-4FE67F822DF0}"/>
              </a:ext>
            </a:extLst>
          </p:cNvPr>
          <p:cNvSpPr/>
          <p:nvPr/>
        </p:nvSpPr>
        <p:spPr>
          <a:xfrm>
            <a:off x="789049" y="2441866"/>
            <a:ext cx="2552007" cy="1787236"/>
          </a:xfrm>
          <a:prstGeom prst="flowChartDecision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Desain </a:t>
            </a: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Memadai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A1A190D0-C210-495D-A1BB-1696DA774E37}"/>
              </a:ext>
            </a:extLst>
          </p:cNvPr>
          <p:cNvSpPr/>
          <p:nvPr/>
        </p:nvSpPr>
        <p:spPr>
          <a:xfrm>
            <a:off x="8419806" y="4673841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Uji </a:t>
            </a:r>
            <a:r>
              <a:rPr lang="en-US" dirty="0" err="1"/>
              <a:t>Substantif</a:t>
            </a:r>
            <a:r>
              <a:rPr lang="en-US" dirty="0"/>
              <a:t> </a:t>
            </a:r>
            <a:r>
              <a:rPr lang="en-US" dirty="0" err="1"/>
              <a:t>Mendalam</a:t>
            </a:r>
            <a:endParaRPr lang="en-ID" dirty="0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3BEDD7CD-1A93-4A01-96F6-E71DF32FE3D7}"/>
              </a:ext>
            </a:extLst>
          </p:cNvPr>
          <p:cNvSpPr/>
          <p:nvPr/>
        </p:nvSpPr>
        <p:spPr>
          <a:xfrm>
            <a:off x="4546402" y="2441866"/>
            <a:ext cx="2552007" cy="1787236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Berfungsi</a:t>
            </a:r>
            <a:r>
              <a:rPr lang="en-US" sz="1400" dirty="0"/>
              <a:t>?</a:t>
            </a:r>
            <a:endParaRPr lang="en-ID" sz="1400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07E98B5-C3F4-4099-9053-AB546E0A62D7}"/>
              </a:ext>
            </a:extLst>
          </p:cNvPr>
          <p:cNvSpPr/>
          <p:nvPr/>
        </p:nvSpPr>
        <p:spPr>
          <a:xfrm>
            <a:off x="8468623" y="2747013"/>
            <a:ext cx="2443942" cy="118872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/ Uji </a:t>
            </a:r>
            <a:r>
              <a:rPr lang="en-US" dirty="0" err="1"/>
              <a:t>Petik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9634E0-9F64-4065-9A57-CD7F013C7229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3341056" y="3335484"/>
            <a:ext cx="12053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7C8176-ECA3-48F0-9B88-CAD0D024290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098409" y="3335484"/>
            <a:ext cx="1370214" cy="5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FC113ED-0B65-43D8-914A-0EF74268BFAC}"/>
              </a:ext>
            </a:extLst>
          </p:cNvPr>
          <p:cNvCxnSpPr>
            <a:stCxn id="3" idx="2"/>
            <a:endCxn id="9" idx="1"/>
          </p:cNvCxnSpPr>
          <p:nvPr/>
        </p:nvCxnSpPr>
        <p:spPr>
          <a:xfrm rot="16200000" flipH="1">
            <a:off x="4722880" y="1571274"/>
            <a:ext cx="1039099" cy="635475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C8C1A5-5256-470D-98E3-C1FAB84BCB84}"/>
              </a:ext>
            </a:extLst>
          </p:cNvPr>
          <p:cNvCxnSpPr>
            <a:stCxn id="12" idx="2"/>
            <a:endCxn id="9" idx="1"/>
          </p:cNvCxnSpPr>
          <p:nvPr/>
        </p:nvCxnSpPr>
        <p:spPr>
          <a:xfrm rot="16200000" flipH="1">
            <a:off x="6601557" y="3449951"/>
            <a:ext cx="1039099" cy="25974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5B1830-AC67-4F6E-80EA-7BF98E1F3FEE}"/>
              </a:ext>
            </a:extLst>
          </p:cNvPr>
          <p:cNvSpPr txBox="1"/>
          <p:nvPr/>
        </p:nvSpPr>
        <p:spPr>
          <a:xfrm>
            <a:off x="34149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AB03B-CF8F-4C97-8028-B86837EB5B35}"/>
              </a:ext>
            </a:extLst>
          </p:cNvPr>
          <p:cNvSpPr txBox="1"/>
          <p:nvPr/>
        </p:nvSpPr>
        <p:spPr>
          <a:xfrm>
            <a:off x="2160569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CD8B5-F0A8-4109-8557-27DBBEA540D2}"/>
              </a:ext>
            </a:extLst>
          </p:cNvPr>
          <p:cNvSpPr txBox="1"/>
          <p:nvPr/>
        </p:nvSpPr>
        <p:spPr>
          <a:xfrm>
            <a:off x="7069237" y="285623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598AA-1F36-49F6-9602-E7F4D678908F}"/>
              </a:ext>
            </a:extLst>
          </p:cNvPr>
          <p:cNvSpPr txBox="1"/>
          <p:nvPr/>
        </p:nvSpPr>
        <p:spPr>
          <a:xfrm>
            <a:off x="5895755" y="434816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20CA6A9-3EC6-4C8C-AC9C-EA32FDFC0A82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34D9742-41C3-4B3B-860D-A7C9AE61E9DE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F926F4-40E6-4C99-B111-7AA3262CC49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5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241102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87160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1117928"/>
            <a:ext cx="3644406" cy="107405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1117927"/>
            <a:ext cx="3644406" cy="1074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424626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69699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805424"/>
            <a:ext cx="945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4441855"/>
            <a:ext cx="972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7834560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9335539" y="278783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420721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/>
          <p:nvPr/>
        </p:nvCxnSpPr>
        <p:spPr>
          <a:xfrm>
            <a:off x="6093167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/>
          <p:nvPr/>
        </p:nvCxnSpPr>
        <p:spPr>
          <a:xfrm>
            <a:off x="7594612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/>
          <p:nvPr/>
        </p:nvCxnSpPr>
        <p:spPr>
          <a:xfrm>
            <a:off x="9097303" y="316191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E46FEC-7BC9-4805-8266-E2545AC203F0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9966911" y="3535992"/>
            <a:ext cx="0" cy="671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3E383D7-768D-49C3-BB87-C6FC3EFE487E}"/>
              </a:ext>
            </a:extLst>
          </p:cNvPr>
          <p:cNvCxnSpPr>
            <a:cxnSpLocks/>
          </p:cNvCxnSpPr>
          <p:nvPr/>
        </p:nvCxnSpPr>
        <p:spPr>
          <a:xfrm>
            <a:off x="6963011" y="3535992"/>
            <a:ext cx="2372530" cy="1045307"/>
          </a:xfrm>
          <a:prstGeom prst="bentConnector3">
            <a:avLst>
              <a:gd name="adj1" fmla="val -103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85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63EF-75AA-4C2C-B23F-AA8365FF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CB2AB-05E6-47F5-8C06-1E13B7EE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CD439B-0A04-492F-B26A-B19E0C780680}"/>
              </a:ext>
            </a:extLst>
          </p:cNvPr>
          <p:cNvSpPr/>
          <p:nvPr/>
        </p:nvSpPr>
        <p:spPr>
          <a:xfrm>
            <a:off x="962891" y="1629628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70C2E-15F6-46D0-9F79-34B718E1F5CF}"/>
              </a:ext>
            </a:extLst>
          </p:cNvPr>
          <p:cNvSpPr/>
          <p:nvPr/>
        </p:nvSpPr>
        <p:spPr>
          <a:xfrm>
            <a:off x="962891" y="3090208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849CD6C0-FD58-4F87-810D-3AF628048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464869"/>
            <a:ext cx="914400" cy="914400"/>
          </a:xfrm>
          <a:prstGeom prst="rect">
            <a:avLst/>
          </a:prstGeom>
        </p:spPr>
      </p:pic>
      <p:pic>
        <p:nvPicPr>
          <p:cNvPr id="8" name="Graphic 7" descr="Confused person with solid fill">
            <a:extLst>
              <a:ext uri="{FF2B5EF4-FFF2-40B4-BE49-F238E27FC236}">
                <a16:creationId xmlns:a16="http://schemas.microsoft.com/office/drawing/2014/main" id="{1A3A52A4-37C0-4CB5-BF31-7D485B791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19156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C0C9D-3B3B-4FAD-8586-EEB83131CADC}"/>
              </a:ext>
            </a:extLst>
          </p:cNvPr>
          <p:cNvSpPr txBox="1"/>
          <p:nvPr/>
        </p:nvSpPr>
        <p:spPr>
          <a:xfrm>
            <a:off x="1074291" y="2024028"/>
            <a:ext cx="945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134FC-D11F-4A04-B483-F1AAAF564BAB}"/>
              </a:ext>
            </a:extLst>
          </p:cNvPr>
          <p:cNvSpPr txBox="1"/>
          <p:nvPr/>
        </p:nvSpPr>
        <p:spPr>
          <a:xfrm>
            <a:off x="1060922" y="3660459"/>
            <a:ext cx="972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2AFB5-D836-4080-AF92-1153C1C35E2F}"/>
              </a:ext>
            </a:extLst>
          </p:cNvPr>
          <p:cNvSpPr/>
          <p:nvPr/>
        </p:nvSpPr>
        <p:spPr>
          <a:xfrm>
            <a:off x="3327733" y="2006436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F6D0-74F4-48D2-BA41-A02BFC5516BF}"/>
              </a:ext>
            </a:extLst>
          </p:cNvPr>
          <p:cNvSpPr/>
          <p:nvPr/>
        </p:nvSpPr>
        <p:spPr>
          <a:xfrm>
            <a:off x="4832602" y="2006436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9157D-51CF-47FA-9B14-BE4B7A2A9861}"/>
              </a:ext>
            </a:extLst>
          </p:cNvPr>
          <p:cNvSpPr/>
          <p:nvPr/>
        </p:nvSpPr>
        <p:spPr>
          <a:xfrm>
            <a:off x="6333581" y="2006436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C0695-82D9-429A-8DD4-9868E3C4CE61}"/>
              </a:ext>
            </a:extLst>
          </p:cNvPr>
          <p:cNvSpPr/>
          <p:nvPr/>
        </p:nvSpPr>
        <p:spPr>
          <a:xfrm>
            <a:off x="7834560" y="2006436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71309-340B-473B-9AFE-BA0D149C579A}"/>
              </a:ext>
            </a:extLst>
          </p:cNvPr>
          <p:cNvSpPr/>
          <p:nvPr/>
        </p:nvSpPr>
        <p:spPr>
          <a:xfrm>
            <a:off x="9335539" y="2006436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9DD7ED-98D2-44ED-8999-3496F09BC4B2}"/>
              </a:ext>
            </a:extLst>
          </p:cNvPr>
          <p:cNvSpPr/>
          <p:nvPr/>
        </p:nvSpPr>
        <p:spPr>
          <a:xfrm>
            <a:off x="9335539" y="3425821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F3D48D-ADE5-44C3-95D5-174E6055E3FB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590476" y="2380516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49BF32-E177-432A-B196-AA8DC2E53438}"/>
              </a:ext>
            </a:extLst>
          </p:cNvPr>
          <p:cNvCxnSpPr/>
          <p:nvPr/>
        </p:nvCxnSpPr>
        <p:spPr>
          <a:xfrm>
            <a:off x="6093167" y="2380516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7B232-646C-4FD0-A198-6C799032AF80}"/>
              </a:ext>
            </a:extLst>
          </p:cNvPr>
          <p:cNvCxnSpPr/>
          <p:nvPr/>
        </p:nvCxnSpPr>
        <p:spPr>
          <a:xfrm>
            <a:off x="7594612" y="2380516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6F77C-E5E1-4101-9704-857EB03AB997}"/>
              </a:ext>
            </a:extLst>
          </p:cNvPr>
          <p:cNvCxnSpPr/>
          <p:nvPr/>
        </p:nvCxnSpPr>
        <p:spPr>
          <a:xfrm>
            <a:off x="9097303" y="2380516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97735F-A26E-4F67-861B-0E01DD4F14A5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9966911" y="2754596"/>
            <a:ext cx="0" cy="671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C203726-9EDD-4C2B-ADAF-ABBEC12CC200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7627594" y="2091955"/>
            <a:ext cx="1045305" cy="2370586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E667BC-CC51-43AD-9CB7-8C69AF04F79D}"/>
              </a:ext>
            </a:extLst>
          </p:cNvPr>
          <p:cNvSpPr txBox="1"/>
          <p:nvPr/>
        </p:nvSpPr>
        <p:spPr>
          <a:xfrm>
            <a:off x="962891" y="4936373"/>
            <a:ext cx="88744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Apakah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desain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pengendalian</a:t>
            </a:r>
            <a:r>
              <a:rPr lang="en-US" sz="2400" dirty="0">
                <a:solidFill>
                  <a:schemeClr val="bg1"/>
                </a:solidFill>
              </a:rPr>
              <a:t> pada SOP di </a:t>
            </a:r>
            <a:r>
              <a:rPr lang="en-US" sz="2400" dirty="0" err="1">
                <a:solidFill>
                  <a:schemeClr val="bg1"/>
                </a:solidFill>
              </a:rPr>
              <a:t>atas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sudah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memadai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Jelaskan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alasannya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5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Design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27CC43-178C-40E8-8350-6E126BABD85A}"/>
              </a:ext>
            </a:extLst>
          </p:cNvPr>
          <p:cNvSpPr txBox="1"/>
          <p:nvPr/>
        </p:nvSpPr>
        <p:spPr>
          <a:xfrm>
            <a:off x="962891" y="4826628"/>
            <a:ext cx="72103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Rancangan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: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Pemisahan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penerima</a:t>
            </a:r>
            <a:r>
              <a:rPr lang="en-US" sz="1600" dirty="0"/>
              <a:t> </a:t>
            </a:r>
            <a:r>
              <a:rPr lang="en-US" sz="1600" dirty="0" err="1"/>
              <a:t>penerbitan</a:t>
            </a:r>
            <a:r>
              <a:rPr lang="en-US" sz="1600" dirty="0"/>
              <a:t> invoice &amp;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Rekonsiliasi</a:t>
            </a:r>
            <a:endParaRPr lang="en-ID" sz="1600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21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Substantive Test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rgbClr val="A9D18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Control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81519-B66E-4269-860C-3EDF4482BC3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590476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9390FC-E335-4374-BFB2-34BA27271995}"/>
              </a:ext>
            </a:extLst>
          </p:cNvPr>
          <p:cNvCxnSpPr>
            <a:cxnSpLocks/>
          </p:cNvCxnSpPr>
          <p:nvPr/>
        </p:nvCxnSpPr>
        <p:spPr>
          <a:xfrm>
            <a:off x="6093167" y="2543702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3A3AE-E198-49AA-8FF0-515E22090EA9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964953" y="2917782"/>
            <a:ext cx="0" cy="712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1875099-2E93-4C80-9D59-DDC0A97E026B}"/>
              </a:ext>
            </a:extLst>
          </p:cNvPr>
          <p:cNvCxnSpPr>
            <a:cxnSpLocks/>
          </p:cNvCxnSpPr>
          <p:nvPr/>
        </p:nvCxnSpPr>
        <p:spPr>
          <a:xfrm>
            <a:off x="7596324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7D23-A6BC-4862-875A-5A795E9F9EEA}"/>
              </a:ext>
            </a:extLst>
          </p:cNvPr>
          <p:cNvCxnSpPr>
            <a:cxnSpLocks/>
          </p:cNvCxnSpPr>
          <p:nvPr/>
        </p:nvCxnSpPr>
        <p:spPr>
          <a:xfrm>
            <a:off x="9093413" y="3987050"/>
            <a:ext cx="2421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F67403D-0E16-45B1-A0A5-5B91991FB461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>
            <a:off x="7596324" y="2543702"/>
            <a:ext cx="2370587" cy="1045305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367D72D-FF8A-4245-AE61-EF39591C6A63}"/>
              </a:ext>
            </a:extLst>
          </p:cNvPr>
          <p:cNvSpPr/>
          <p:nvPr/>
        </p:nvSpPr>
        <p:spPr>
          <a:xfrm>
            <a:off x="6190343" y="1915591"/>
            <a:ext cx="1589314" cy="269633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E1933E11-0950-4FA7-8B28-60FB89EDFD10}"/>
              </a:ext>
            </a:extLst>
          </p:cNvPr>
          <p:cNvSpPr/>
          <p:nvPr/>
        </p:nvSpPr>
        <p:spPr>
          <a:xfrm>
            <a:off x="9154404" y="3323477"/>
            <a:ext cx="1589314" cy="128845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F0B990-8C1D-41D4-830F-51CD6B6045A1}"/>
              </a:ext>
            </a:extLst>
          </p:cNvPr>
          <p:cNvSpPr txBox="1"/>
          <p:nvPr/>
        </p:nvSpPr>
        <p:spPr>
          <a:xfrm>
            <a:off x="962891" y="4795850"/>
            <a:ext cx="77392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invoice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diterbitkan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oleh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dan </a:t>
            </a:r>
            <a:r>
              <a:rPr lang="en-US" sz="1600" dirty="0" err="1"/>
              <a:t>staf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individu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rekonsiliasi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48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Perkenalan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Overview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Audit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TABK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682BE1E-D2BE-495A-A13C-4DEAA602A67F}"/>
              </a:ext>
            </a:extLst>
          </p:cNvPr>
          <p:cNvSpPr/>
          <p:nvPr/>
        </p:nvSpPr>
        <p:spPr>
          <a:xfrm>
            <a:off x="962891" y="1792814"/>
            <a:ext cx="10093039" cy="146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74BD56-767C-4E56-AFC1-849DDAE76601}"/>
              </a:ext>
            </a:extLst>
          </p:cNvPr>
          <p:cNvSpPr/>
          <p:nvPr/>
        </p:nvSpPr>
        <p:spPr>
          <a:xfrm>
            <a:off x="962891" y="3253394"/>
            <a:ext cx="10093039" cy="1461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BD23-2C1A-4C50-AC1C-D3B3F17C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971"/>
            <a:ext cx="10515600" cy="80327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Pengendalian</a:t>
            </a:r>
            <a:r>
              <a:rPr lang="en-US" dirty="0"/>
              <a:t> (</a:t>
            </a:r>
            <a:r>
              <a:rPr lang="en-US" dirty="0" err="1"/>
              <a:t>ilustrasi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4F3EA-7E82-49FB-9305-0129B20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8D6E64-E871-4C9F-9E06-8DD51291E47A}"/>
              </a:ext>
            </a:extLst>
          </p:cNvPr>
          <p:cNvSpPr/>
          <p:nvPr/>
        </p:nvSpPr>
        <p:spPr>
          <a:xfrm>
            <a:off x="7272979" y="765184"/>
            <a:ext cx="3644406" cy="846999"/>
          </a:xfrm>
          <a:prstGeom prst="rightArrow">
            <a:avLst/>
          </a:prstGeom>
          <a:solidFill>
            <a:srgbClr val="F8CBA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Substantive Test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A3B80-5CB8-4C27-8780-0B3708D50C50}"/>
              </a:ext>
            </a:extLst>
          </p:cNvPr>
          <p:cNvSpPr/>
          <p:nvPr/>
        </p:nvSpPr>
        <p:spPr>
          <a:xfrm>
            <a:off x="4031014" y="765184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Control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F1BC45D-088C-4B69-9960-35F00E043F33}"/>
              </a:ext>
            </a:extLst>
          </p:cNvPr>
          <p:cNvSpPr/>
          <p:nvPr/>
        </p:nvSpPr>
        <p:spPr>
          <a:xfrm>
            <a:off x="789049" y="765183"/>
            <a:ext cx="3644406" cy="84699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Test of Design</a:t>
            </a:r>
            <a:endParaRPr lang="en-ID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058E960F-A204-405A-9C97-D59B71DC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27" y="3628055"/>
            <a:ext cx="914400" cy="914400"/>
          </a:xfrm>
          <a:prstGeom prst="rect">
            <a:avLst/>
          </a:prstGeom>
        </p:spPr>
      </p:pic>
      <p:pic>
        <p:nvPicPr>
          <p:cNvPr id="33" name="Graphic 32" descr="Confused person with solid fill">
            <a:extLst>
              <a:ext uri="{FF2B5EF4-FFF2-40B4-BE49-F238E27FC236}">
                <a16:creationId xmlns:a16="http://schemas.microsoft.com/office/drawing/2014/main" id="{2DC6DD22-5021-4815-BF89-C5B4C07F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127" y="207878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3E2D3C-F166-42F1-AE14-004D9239C91A}"/>
              </a:ext>
            </a:extLst>
          </p:cNvPr>
          <p:cNvSpPr txBox="1"/>
          <p:nvPr/>
        </p:nvSpPr>
        <p:spPr>
          <a:xfrm>
            <a:off x="1074291" y="2187214"/>
            <a:ext cx="9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Penjualan</a:t>
            </a:r>
            <a:endParaRPr lang="en-ID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AA047-6E16-436D-BFA6-580DB7ACBD44}"/>
              </a:ext>
            </a:extLst>
          </p:cNvPr>
          <p:cNvSpPr txBox="1"/>
          <p:nvPr/>
        </p:nvSpPr>
        <p:spPr>
          <a:xfrm>
            <a:off x="1060922" y="3823645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Staf</a:t>
            </a:r>
            <a:endParaRPr lang="en-US" sz="1400" dirty="0"/>
          </a:p>
          <a:p>
            <a:pPr algn="ctr"/>
            <a:r>
              <a:rPr lang="en-US" sz="1400" dirty="0" err="1"/>
              <a:t>Keuangan</a:t>
            </a:r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2AC16-D2FE-4C7C-BEDB-B317FC66E25A}"/>
              </a:ext>
            </a:extLst>
          </p:cNvPr>
          <p:cNvSpPr/>
          <p:nvPr/>
        </p:nvSpPr>
        <p:spPr>
          <a:xfrm>
            <a:off x="3327733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Sales Order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AD2135-D683-4410-A21E-B9231E457551}"/>
              </a:ext>
            </a:extLst>
          </p:cNvPr>
          <p:cNvSpPr/>
          <p:nvPr/>
        </p:nvSpPr>
        <p:spPr>
          <a:xfrm>
            <a:off x="4832602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Memeriksa</a:t>
            </a:r>
            <a:r>
              <a:rPr lang="en-US" sz="1400" dirty="0"/>
              <a:t>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endParaRPr lang="en-ID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AA546-9C02-4207-B258-DECE50C96C05}"/>
              </a:ext>
            </a:extLst>
          </p:cNvPr>
          <p:cNvSpPr/>
          <p:nvPr/>
        </p:nvSpPr>
        <p:spPr>
          <a:xfrm>
            <a:off x="6333581" y="2169622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Menerbitkan</a:t>
            </a:r>
            <a:r>
              <a:rPr lang="en-US" sz="1400" dirty="0"/>
              <a:t> Invoice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B59D04-DAD9-4302-A191-42DDC5838D60}"/>
              </a:ext>
            </a:extLst>
          </p:cNvPr>
          <p:cNvSpPr/>
          <p:nvPr/>
        </p:nvSpPr>
        <p:spPr>
          <a:xfrm>
            <a:off x="6333581" y="3630203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Menerima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C4437-4A40-4FCC-BA0A-60AFE4DF00B7}"/>
              </a:ext>
            </a:extLst>
          </p:cNvPr>
          <p:cNvSpPr/>
          <p:nvPr/>
        </p:nvSpPr>
        <p:spPr>
          <a:xfrm>
            <a:off x="7834560" y="3633158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Menyetor</a:t>
            </a:r>
            <a:r>
              <a:rPr lang="en-US" sz="1400" dirty="0"/>
              <a:t> Kas </a:t>
            </a:r>
            <a:r>
              <a:rPr lang="en-US" sz="1400" dirty="0" err="1"/>
              <a:t>ke</a:t>
            </a:r>
            <a:r>
              <a:rPr lang="en-US" sz="1400" dirty="0"/>
              <a:t> Bank</a:t>
            </a:r>
            <a:endParaRPr lang="en-ID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0E9EDA-8783-42DC-BA16-47BFEDC52DFF}"/>
              </a:ext>
            </a:extLst>
          </p:cNvPr>
          <p:cNvSpPr/>
          <p:nvPr/>
        </p:nvSpPr>
        <p:spPr>
          <a:xfrm>
            <a:off x="9335539" y="3589007"/>
            <a:ext cx="1262743" cy="74816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Rekonsiliasi</a:t>
            </a:r>
            <a:endParaRPr lang="en-ID" sz="14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87385BA-D6AC-4473-89C8-C7D4E6AD936B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5400000" flipH="1" flipV="1">
            <a:off x="5462029" y="666698"/>
            <a:ext cx="12700" cy="30058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12D861-E44B-47FA-8834-47A24CBD0121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7357754" y="2524980"/>
            <a:ext cx="715376" cy="150097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509F0EB-55A6-4BAD-8248-38C8A784045B}"/>
              </a:ext>
            </a:extLst>
          </p:cNvPr>
          <p:cNvSpPr/>
          <p:nvPr/>
        </p:nvSpPr>
        <p:spPr>
          <a:xfrm>
            <a:off x="9406270" y="4976037"/>
            <a:ext cx="1192012" cy="772633"/>
          </a:xfrm>
          <a:prstGeom prst="flowChartDocumen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ID" sz="16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9062E6A-E13D-48BD-9B34-02F5570ED1D4}"/>
              </a:ext>
            </a:extLst>
          </p:cNvPr>
          <p:cNvCxnSpPr>
            <a:stCxn id="40" idx="2"/>
            <a:endCxn id="11" idx="0"/>
          </p:cNvCxnSpPr>
          <p:nvPr/>
        </p:nvCxnSpPr>
        <p:spPr>
          <a:xfrm rot="16200000" flipH="1">
            <a:off x="8936745" y="3910505"/>
            <a:ext cx="594719" cy="1536344"/>
          </a:xfrm>
          <a:prstGeom prst="bentConnector3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C0F7A0-6078-47EC-8908-31F17FDA5C13}"/>
              </a:ext>
            </a:extLst>
          </p:cNvPr>
          <p:cNvSpPr txBox="1"/>
          <p:nvPr/>
        </p:nvSpPr>
        <p:spPr>
          <a:xfrm>
            <a:off x="838200" y="4973934"/>
            <a:ext cx="7826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Pengujian</a:t>
            </a:r>
            <a:r>
              <a:rPr lang="en-US" sz="1600" dirty="0"/>
              <a:t> yang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tahapan-tahapan</a:t>
            </a:r>
            <a:r>
              <a:rPr lang="en-US" sz="1600" dirty="0"/>
              <a:t> </a:t>
            </a:r>
            <a:r>
              <a:rPr lang="en-US" sz="1600" dirty="0" err="1"/>
              <a:t>kritis</a:t>
            </a:r>
            <a:r>
              <a:rPr lang="en-US" sz="1600" dirty="0"/>
              <a:t> (</a:t>
            </a:r>
            <a:r>
              <a:rPr lang="en-US" sz="1600" dirty="0" err="1"/>
              <a:t>dokumen</a:t>
            </a:r>
            <a:r>
              <a:rPr lang="en-US" sz="1600" dirty="0"/>
              <a:t> per </a:t>
            </a:r>
            <a:r>
              <a:rPr lang="en-US" sz="1600" dirty="0" err="1"/>
              <a:t>dokumen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masing-masing </a:t>
            </a:r>
            <a:r>
              <a:rPr lang="en-US" sz="1600" dirty="0" err="1"/>
              <a:t>transaksi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pada pos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endParaRPr lang="en-ID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FC6866-1151-4579-8A2C-C25250DC4705}"/>
              </a:ext>
            </a:extLst>
          </p:cNvPr>
          <p:cNvCxnSpPr/>
          <p:nvPr/>
        </p:nvCxnSpPr>
        <p:spPr>
          <a:xfrm>
            <a:off x="9136835" y="2373578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8CFBF9-0031-40FA-B0D5-9052A0E94C70}"/>
              </a:ext>
            </a:extLst>
          </p:cNvPr>
          <p:cNvCxnSpPr>
            <a:cxnSpLocks/>
          </p:cNvCxnSpPr>
          <p:nvPr/>
        </p:nvCxnSpPr>
        <p:spPr>
          <a:xfrm>
            <a:off x="9137636" y="2743616"/>
            <a:ext cx="538869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D4B599-3B11-4CDC-98AE-A2E1194A24ED}"/>
              </a:ext>
            </a:extLst>
          </p:cNvPr>
          <p:cNvSpPr txBox="1"/>
          <p:nvPr/>
        </p:nvSpPr>
        <p:spPr>
          <a:xfrm>
            <a:off x="9746435" y="2182019"/>
            <a:ext cx="750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Tracing</a:t>
            </a:r>
            <a:endParaRPr lang="en-ID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1E605-F488-45B6-B3C1-6A47C18951EF}"/>
              </a:ext>
            </a:extLst>
          </p:cNvPr>
          <p:cNvSpPr txBox="1"/>
          <p:nvPr/>
        </p:nvSpPr>
        <p:spPr>
          <a:xfrm>
            <a:off x="9746435" y="2564723"/>
            <a:ext cx="92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Vouching</a:t>
            </a:r>
            <a:endParaRPr lang="en-ID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4BB9FF-9CAC-4137-82F6-0A28E903F080}"/>
              </a:ext>
            </a:extLst>
          </p:cNvPr>
          <p:cNvSpPr txBox="1"/>
          <p:nvPr/>
        </p:nvSpPr>
        <p:spPr>
          <a:xfrm>
            <a:off x="9045218" y="1905792"/>
            <a:ext cx="1126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21159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6B84-740D-463B-9969-FC091100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TABK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7B0F-3ECE-4B22-B2D4-2C8C661F2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#GenCon #AppCon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7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965D4-64B2-4817-9978-0580088B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9A9491-0934-4AF0-A830-71E4C1CD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00" y="530733"/>
            <a:ext cx="77976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Peralihan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r>
              <a:rPr lang="en-US" dirty="0"/>
              <a:t>/Modern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742326-BB72-4C5E-B11E-70A10C460A48}"/>
              </a:ext>
            </a:extLst>
          </p:cNvPr>
          <p:cNvSpPr/>
          <p:nvPr/>
        </p:nvSpPr>
        <p:spPr>
          <a:xfrm>
            <a:off x="7786255" y="1292082"/>
            <a:ext cx="2078178" cy="207817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Persediaan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948CF7-9C74-45F0-8A50-A726AF04549A}"/>
              </a:ext>
            </a:extLst>
          </p:cNvPr>
          <p:cNvSpPr/>
          <p:nvPr/>
        </p:nvSpPr>
        <p:spPr>
          <a:xfrm>
            <a:off x="4391888" y="4118140"/>
            <a:ext cx="1773382" cy="17733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Keuangan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317D57-C2F1-4515-BF44-DC6F9FE15591}"/>
              </a:ext>
            </a:extLst>
          </p:cNvPr>
          <p:cNvSpPr/>
          <p:nvPr/>
        </p:nvSpPr>
        <p:spPr>
          <a:xfrm>
            <a:off x="4391888" y="1490379"/>
            <a:ext cx="1773382" cy="17733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Sistem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Penjualan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313F6296-55B4-4D07-B48F-8FAAEFB2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4105" y="19198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7E2EA-9F82-4CFA-A2A3-B856B9A910F1}"/>
              </a:ext>
            </a:extLst>
          </p:cNvPr>
          <p:cNvSpPr txBox="1"/>
          <p:nvPr/>
        </p:nvSpPr>
        <p:spPr>
          <a:xfrm>
            <a:off x="1458228" y="290160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Pelanggan</a:t>
            </a:r>
            <a:endParaRPr lang="en-ID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29F52D-E509-4B89-B6AF-6E9C45EA67C4}"/>
              </a:ext>
            </a:extLst>
          </p:cNvPr>
          <p:cNvCxnSpPr>
            <a:stCxn id="9" idx="3"/>
          </p:cNvCxnSpPr>
          <p:nvPr/>
        </p:nvCxnSpPr>
        <p:spPr>
          <a:xfrm>
            <a:off x="2618505" y="2377070"/>
            <a:ext cx="1648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nk">
            <a:extLst>
              <a:ext uri="{FF2B5EF4-FFF2-40B4-BE49-F238E27FC236}">
                <a16:creationId xmlns:a16="http://schemas.microsoft.com/office/drawing/2014/main" id="{A70B637C-765E-4CD6-8F58-4888525DE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105" y="443286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D2550E-72E2-4E9E-A203-7724C0DFDC5D}"/>
              </a:ext>
            </a:extLst>
          </p:cNvPr>
          <p:cNvSpPr txBox="1"/>
          <p:nvPr/>
        </p:nvSpPr>
        <p:spPr>
          <a:xfrm>
            <a:off x="1394532" y="5290950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Rekening</a:t>
            </a:r>
            <a:endParaRPr lang="en-US" b="1" dirty="0"/>
          </a:p>
          <a:p>
            <a:pPr algn="ctr"/>
            <a:r>
              <a:rPr lang="en-US" b="1" dirty="0"/>
              <a:t>Perusahaan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45863-94A9-4BAC-B9FD-D8F6077AD8B6}"/>
              </a:ext>
            </a:extLst>
          </p:cNvPr>
          <p:cNvSpPr txBox="1"/>
          <p:nvPr/>
        </p:nvSpPr>
        <p:spPr>
          <a:xfrm>
            <a:off x="2818813" y="1962081"/>
            <a:ext cx="1215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Pemesanan</a:t>
            </a:r>
            <a:endParaRPr lang="en-ID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F39242-7CFA-4957-97F9-0A9C05D6F553}"/>
              </a:ext>
            </a:extLst>
          </p:cNvPr>
          <p:cNvCxnSpPr>
            <a:cxnSpLocks/>
          </p:cNvCxnSpPr>
          <p:nvPr/>
        </p:nvCxnSpPr>
        <p:spPr>
          <a:xfrm flipH="1">
            <a:off x="6289962" y="2377070"/>
            <a:ext cx="152399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41FDB9-8536-4A00-ABA8-486C411BC7B4}"/>
              </a:ext>
            </a:extLst>
          </p:cNvPr>
          <p:cNvSpPr txBox="1"/>
          <p:nvPr/>
        </p:nvSpPr>
        <p:spPr>
          <a:xfrm>
            <a:off x="6368246" y="1739788"/>
            <a:ext cx="1324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Pemeriksaan</a:t>
            </a:r>
            <a:endParaRPr lang="en-US" sz="1600" dirty="0"/>
          </a:p>
          <a:p>
            <a:pPr algn="ctr"/>
            <a:r>
              <a:rPr lang="en-US" sz="1600" dirty="0"/>
              <a:t>Stok </a:t>
            </a:r>
            <a:r>
              <a:rPr lang="en-US" sz="1600" dirty="0" err="1"/>
              <a:t>Barang</a:t>
            </a:r>
            <a:endParaRPr lang="en-ID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201FC-EF89-4DB0-A2D2-93201755139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5278579" y="3263761"/>
            <a:ext cx="0" cy="85437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45AA8-7281-49BE-B06D-A9D7E27EEBD0}"/>
              </a:ext>
            </a:extLst>
          </p:cNvPr>
          <p:cNvSpPr txBox="1"/>
          <p:nvPr/>
        </p:nvSpPr>
        <p:spPr>
          <a:xfrm>
            <a:off x="5525522" y="3235275"/>
            <a:ext cx="188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Pencatatan</a:t>
            </a:r>
            <a:r>
              <a:rPr lang="en-US" sz="1600" dirty="0"/>
              <a:t> Sales Order dan </a:t>
            </a:r>
            <a:r>
              <a:rPr lang="en-US" sz="1600" dirty="0" err="1"/>
              <a:t>Penerbitan</a:t>
            </a:r>
            <a:r>
              <a:rPr lang="en-US" sz="1600" dirty="0"/>
              <a:t> Invoice </a:t>
            </a:r>
            <a:endParaRPr lang="en-ID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256EC-C5E5-49D7-A635-E853319A764A}"/>
              </a:ext>
            </a:extLst>
          </p:cNvPr>
          <p:cNvCxnSpPr/>
          <p:nvPr/>
        </p:nvCxnSpPr>
        <p:spPr>
          <a:xfrm>
            <a:off x="2161305" y="3446584"/>
            <a:ext cx="0" cy="824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E1419D-42ED-42D4-8D0F-BF9649D500ED}"/>
              </a:ext>
            </a:extLst>
          </p:cNvPr>
          <p:cNvCxnSpPr/>
          <p:nvPr/>
        </p:nvCxnSpPr>
        <p:spPr>
          <a:xfrm>
            <a:off x="2850924" y="5004831"/>
            <a:ext cx="1416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D3483F-662B-40CC-A737-01A3DD729464}"/>
              </a:ext>
            </a:extLst>
          </p:cNvPr>
          <p:cNvSpPr txBox="1"/>
          <p:nvPr/>
        </p:nvSpPr>
        <p:spPr>
          <a:xfrm>
            <a:off x="2284413" y="3554106"/>
            <a:ext cx="176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Bank</a:t>
            </a:r>
            <a:endParaRPr lang="en-ID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4DAE3-68DE-44C2-BC8B-1995E424359B}"/>
              </a:ext>
            </a:extLst>
          </p:cNvPr>
          <p:cNvSpPr txBox="1"/>
          <p:nvPr/>
        </p:nvSpPr>
        <p:spPr>
          <a:xfrm>
            <a:off x="2757051" y="4368188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Konfirmasi</a:t>
            </a:r>
            <a:r>
              <a:rPr lang="en-US" sz="1600" dirty="0"/>
              <a:t> </a:t>
            </a:r>
            <a:r>
              <a:rPr lang="en-US" sz="1600" dirty="0" err="1"/>
              <a:t>Pembayaran</a:t>
            </a:r>
            <a:endParaRPr lang="en-ID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CAEE3-58DB-4312-ABF9-FD5F9C375DF0}"/>
              </a:ext>
            </a:extLst>
          </p:cNvPr>
          <p:cNvSpPr txBox="1"/>
          <p:nvPr/>
        </p:nvSpPr>
        <p:spPr>
          <a:xfrm>
            <a:off x="2757051" y="5022416"/>
            <a:ext cx="15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Pencatatan</a:t>
            </a:r>
            <a:r>
              <a:rPr lang="en-US" sz="1600" dirty="0"/>
              <a:t> Sales</a:t>
            </a:r>
            <a:endParaRPr lang="en-ID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890BCF-7D55-470E-94D2-CC7406AEDC1C}"/>
              </a:ext>
            </a:extLst>
          </p:cNvPr>
          <p:cNvSpPr txBox="1"/>
          <p:nvPr/>
        </p:nvSpPr>
        <p:spPr>
          <a:xfrm>
            <a:off x="8229600" y="4201198"/>
            <a:ext cx="2833545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Catatan</a:t>
            </a:r>
            <a:r>
              <a:rPr lang="en-US" b="1" dirty="0"/>
              <a:t>:</a:t>
            </a:r>
          </a:p>
          <a:p>
            <a:pPr algn="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/modern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143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31">
            <a:extLst>
              <a:ext uri="{FF2B5EF4-FFF2-40B4-BE49-F238E27FC236}">
                <a16:creationId xmlns:a16="http://schemas.microsoft.com/office/drawing/2014/main" id="{7D8948CC-69C9-459E-B6AE-B0F36BBC3807}"/>
              </a:ext>
            </a:extLst>
          </p:cNvPr>
          <p:cNvSpPr/>
          <p:nvPr/>
        </p:nvSpPr>
        <p:spPr>
          <a:xfrm>
            <a:off x="10243607" y="2834863"/>
            <a:ext cx="927777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5" name="Rounded Rectangle 32">
            <a:extLst>
              <a:ext uri="{FF2B5EF4-FFF2-40B4-BE49-F238E27FC236}">
                <a16:creationId xmlns:a16="http://schemas.microsoft.com/office/drawing/2014/main" id="{03AF8081-E47A-4A6F-A0C5-D71CC66C176C}"/>
              </a:ext>
            </a:extLst>
          </p:cNvPr>
          <p:cNvSpPr/>
          <p:nvPr/>
        </p:nvSpPr>
        <p:spPr>
          <a:xfrm>
            <a:off x="10235279" y="3410927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proses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6" name="Rounded Rectangle 33">
            <a:extLst>
              <a:ext uri="{FF2B5EF4-FFF2-40B4-BE49-F238E27FC236}">
                <a16:creationId xmlns:a16="http://schemas.microsoft.com/office/drawing/2014/main" id="{30F01E79-8402-4601-A941-1AC6EE8D8F75}"/>
              </a:ext>
            </a:extLst>
          </p:cNvPr>
          <p:cNvSpPr/>
          <p:nvPr/>
        </p:nvSpPr>
        <p:spPr>
          <a:xfrm>
            <a:off x="10235279" y="3986991"/>
            <a:ext cx="936104" cy="36004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output</a:t>
            </a:r>
            <a:endParaRPr lang="en-ID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374428-60C7-49AA-B6B3-D715CD9EF1A7}"/>
              </a:ext>
            </a:extLst>
          </p:cNvPr>
          <p:cNvCxnSpPr>
            <a:stCxn id="65" idx="1"/>
          </p:cNvCxnSpPr>
          <p:nvPr/>
        </p:nvCxnSpPr>
        <p:spPr>
          <a:xfrm flipH="1" flipV="1">
            <a:off x="9803233" y="3554945"/>
            <a:ext cx="432047" cy="360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BEB0838-B620-42A8-8601-D5BBAD55BDE4}"/>
              </a:ext>
            </a:extLst>
          </p:cNvPr>
          <p:cNvCxnSpPr>
            <a:stCxn id="64" idx="1"/>
          </p:cNvCxnSpPr>
          <p:nvPr/>
        </p:nvCxnSpPr>
        <p:spPr>
          <a:xfrm flipH="1">
            <a:off x="9803232" y="3014884"/>
            <a:ext cx="440374" cy="5400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667183-5EC9-483E-A7BE-5A05CDDE7850}"/>
              </a:ext>
            </a:extLst>
          </p:cNvPr>
          <p:cNvCxnSpPr>
            <a:stCxn id="66" idx="1"/>
          </p:cNvCxnSpPr>
          <p:nvPr/>
        </p:nvCxnSpPr>
        <p:spPr>
          <a:xfrm flipH="1" flipV="1">
            <a:off x="9803231" y="3554943"/>
            <a:ext cx="432048" cy="6120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45">
            <a:extLst>
              <a:ext uri="{FF2B5EF4-FFF2-40B4-BE49-F238E27FC236}">
                <a16:creationId xmlns:a16="http://schemas.microsoft.com/office/drawing/2014/main" id="{0103FAD0-9992-4EAD-BA88-0B788E59991F}"/>
              </a:ext>
            </a:extLst>
          </p:cNvPr>
          <p:cNvSpPr/>
          <p:nvPr/>
        </p:nvSpPr>
        <p:spPr>
          <a:xfrm>
            <a:off x="1577630" y="2533959"/>
            <a:ext cx="2214578" cy="35719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600" dirty="0">
                <a:solidFill>
                  <a:schemeClr val="tx1"/>
                </a:solidFill>
              </a:rPr>
              <a:t>ITRM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56" name="Rounded Rectangle 46">
            <a:extLst>
              <a:ext uri="{FF2B5EF4-FFF2-40B4-BE49-F238E27FC236}">
                <a16:creationId xmlns:a16="http://schemas.microsoft.com/office/drawing/2014/main" id="{A8B0AF35-5FE1-4FF7-A7A6-CA1AACE28772}"/>
              </a:ext>
            </a:extLst>
          </p:cNvPr>
          <p:cNvSpPr/>
          <p:nvPr/>
        </p:nvSpPr>
        <p:spPr>
          <a:xfrm>
            <a:off x="1577630" y="2991159"/>
            <a:ext cx="2214578" cy="32861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Change management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47">
            <a:extLst>
              <a:ext uri="{FF2B5EF4-FFF2-40B4-BE49-F238E27FC236}">
                <a16:creationId xmlns:a16="http://schemas.microsoft.com/office/drawing/2014/main" id="{0D91DDFA-CB51-4DB3-8491-6D9A7BC94AAC}"/>
              </a:ext>
            </a:extLst>
          </p:cNvPr>
          <p:cNvSpPr/>
          <p:nvPr/>
        </p:nvSpPr>
        <p:spPr>
          <a:xfrm>
            <a:off x="1577630" y="3448359"/>
            <a:ext cx="2214578" cy="37148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tx1"/>
                </a:solidFill>
              </a:rPr>
              <a:t>SDLC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48">
            <a:extLst>
              <a:ext uri="{FF2B5EF4-FFF2-40B4-BE49-F238E27FC236}">
                <a16:creationId xmlns:a16="http://schemas.microsoft.com/office/drawing/2014/main" id="{D1B01330-EDBE-41A4-A5C5-E1684E733610}"/>
              </a:ext>
            </a:extLst>
          </p:cNvPr>
          <p:cNvSpPr/>
          <p:nvPr/>
        </p:nvSpPr>
        <p:spPr>
          <a:xfrm>
            <a:off x="1577630" y="3905559"/>
            <a:ext cx="2214578" cy="41435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400" dirty="0">
                <a:solidFill>
                  <a:schemeClr val="tx1"/>
                </a:solidFill>
              </a:rPr>
              <a:t>Operational &amp; Continuity</a:t>
            </a:r>
            <a:endParaRPr lang="en-ID" sz="14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8DC7C8-B37F-40D6-8DA0-5746F5BBDF5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3792208" y="2712554"/>
            <a:ext cx="649452" cy="7858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A1EB89-3514-4CEF-AE14-DA4FB3A55653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3792208" y="3155470"/>
            <a:ext cx="642942" cy="37862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5DEFB39-46DF-43E9-8B40-94D356F9823B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 flipV="1">
            <a:off x="3792208" y="3534091"/>
            <a:ext cx="642942" cy="10001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3EE30F-D65B-4457-AD58-B94965BEB0A9}"/>
              </a:ext>
            </a:extLst>
          </p:cNvPr>
          <p:cNvCxnSpPr>
            <a:cxnSpLocks/>
            <a:endCxn id="58" idx="3"/>
          </p:cNvCxnSpPr>
          <p:nvPr/>
        </p:nvCxnSpPr>
        <p:spPr>
          <a:xfrm rot="10800000" flipV="1">
            <a:off x="3792208" y="3534093"/>
            <a:ext cx="642942" cy="5786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6C842-3BAB-4AFA-83F9-5C04D7F1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102BE3-B965-4CCF-9085-715A5E34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84" y="387276"/>
            <a:ext cx="10193835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Konsekuensi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Tekomputerisasi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3AEA4-E0B6-49BB-A4D3-89D55381CF51}"/>
              </a:ext>
            </a:extLst>
          </p:cNvPr>
          <p:cNvSpPr txBox="1"/>
          <p:nvPr/>
        </p:nvSpPr>
        <p:spPr>
          <a:xfrm>
            <a:off x="829884" y="814214"/>
            <a:ext cx="979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dikelompokkan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: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r>
              <a:rPr lang="en-US" b="1" dirty="0"/>
              <a:t> </a:t>
            </a:r>
            <a:r>
              <a:rPr lang="en-US" dirty="0"/>
              <a:t>dan</a:t>
            </a:r>
            <a:r>
              <a:rPr lang="en-US" b="1" dirty="0"/>
              <a:t> </a:t>
            </a:r>
            <a:r>
              <a:rPr lang="en-US" b="1" dirty="0" err="1"/>
              <a:t>Pengendalian</a:t>
            </a:r>
            <a:r>
              <a:rPr lang="en-US" b="1" dirty="0"/>
              <a:t> </a:t>
            </a:r>
            <a:r>
              <a:rPr lang="en-US" b="1" dirty="0" err="1"/>
              <a:t>Aplikasi</a:t>
            </a:r>
            <a:endParaRPr lang="en-ID" b="1" dirty="0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BAF046A5-D483-41AD-B25F-9E9815720FFE}"/>
              </a:ext>
            </a:extLst>
          </p:cNvPr>
          <p:cNvSpPr/>
          <p:nvPr/>
        </p:nvSpPr>
        <p:spPr>
          <a:xfrm>
            <a:off x="4441662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Infrastruktur</a:t>
            </a:r>
            <a:r>
              <a:rPr lang="en-US" sz="1200" dirty="0">
                <a:solidFill>
                  <a:schemeClr val="bg1"/>
                </a:solidFill>
              </a:rPr>
              <a:t> TIK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51F56361-27EA-41D1-B5F8-EE4B33510637}"/>
              </a:ext>
            </a:extLst>
          </p:cNvPr>
          <p:cNvSpPr/>
          <p:nvPr/>
        </p:nvSpPr>
        <p:spPr>
          <a:xfrm>
            <a:off x="4576258" y="3117302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database</a:t>
            </a:r>
            <a:endParaRPr lang="en-ID" sz="1400" i="1" dirty="0">
              <a:solidFill>
                <a:schemeClr val="tx1"/>
              </a:solidFill>
            </a:endParaRP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185FA8F-DFAC-4AB9-85D7-F9CD7AE5E074}"/>
              </a:ext>
            </a:extLst>
          </p:cNvPr>
          <p:cNvSpPr/>
          <p:nvPr/>
        </p:nvSpPr>
        <p:spPr>
          <a:xfrm>
            <a:off x="4576258" y="3534435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EE8FDE63-6D9D-438D-8AE6-9F470AC852FE}"/>
              </a:ext>
            </a:extLst>
          </p:cNvPr>
          <p:cNvSpPr/>
          <p:nvPr/>
        </p:nvSpPr>
        <p:spPr>
          <a:xfrm>
            <a:off x="4576258" y="3951568"/>
            <a:ext cx="1139372" cy="35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Akses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2493F9-9515-4FC8-A6A2-84AE8B45C1C6}"/>
              </a:ext>
            </a:extLst>
          </p:cNvPr>
          <p:cNvSpPr/>
          <p:nvPr/>
        </p:nvSpPr>
        <p:spPr>
          <a:xfrm>
            <a:off x="5988614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FCE22EC3-9BA5-442A-9DE0-3DB56A394960}"/>
              </a:ext>
            </a:extLst>
          </p:cNvPr>
          <p:cNvSpPr/>
          <p:nvPr/>
        </p:nvSpPr>
        <p:spPr>
          <a:xfrm>
            <a:off x="6396364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71050DCE-46F4-48FC-A614-6697444D8805}"/>
              </a:ext>
            </a:extLst>
          </p:cNvPr>
          <p:cNvSpPr/>
          <p:nvPr/>
        </p:nvSpPr>
        <p:spPr>
          <a:xfrm rot="16200000">
            <a:off x="5934464" y="3488330"/>
            <a:ext cx="1534479" cy="3600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Pengendalian</a:t>
            </a:r>
            <a:r>
              <a:rPr lang="en-US" sz="1400" dirty="0">
                <a:solidFill>
                  <a:schemeClr val="tx1"/>
                </a:solidFill>
              </a:rPr>
              <a:t> TIK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D0F0CE49-2444-4E7A-B1AE-38378237077D}"/>
              </a:ext>
            </a:extLst>
          </p:cNvPr>
          <p:cNvSpPr/>
          <p:nvPr/>
        </p:nvSpPr>
        <p:spPr>
          <a:xfrm rot="16200000">
            <a:off x="6700671" y="3488330"/>
            <a:ext cx="1534479" cy="360098"/>
          </a:xfrm>
          <a:prstGeom prst="flowChartProcess">
            <a:avLst/>
          </a:prstGeom>
          <a:solidFill>
            <a:srgbClr val="E4D3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Fungsionalitas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Aplikasi</a:t>
            </a:r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3834B01-1226-4FA7-9865-024AAAA2E47C}"/>
              </a:ext>
            </a:extLst>
          </p:cNvPr>
          <p:cNvSpPr/>
          <p:nvPr/>
        </p:nvSpPr>
        <p:spPr>
          <a:xfrm>
            <a:off x="7958567" y="2820411"/>
            <a:ext cx="297712" cy="1454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B60ACF48-0328-47B6-A5AA-366975ACEC83}"/>
              </a:ext>
            </a:extLst>
          </p:cNvPr>
          <p:cNvSpPr/>
          <p:nvPr/>
        </p:nvSpPr>
        <p:spPr>
          <a:xfrm>
            <a:off x="8366317" y="2501669"/>
            <a:ext cx="1436914" cy="2080216"/>
          </a:xfrm>
          <a:prstGeom prst="flowChartProcess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Hasil Proses </a:t>
            </a:r>
            <a:r>
              <a:rPr lang="en-US" sz="1200" dirty="0" err="1">
                <a:solidFill>
                  <a:schemeClr val="bg1"/>
                </a:solidFill>
              </a:rPr>
              <a:t>Bisnis</a:t>
            </a:r>
            <a:r>
              <a:rPr lang="en-US" sz="1200" dirty="0">
                <a:solidFill>
                  <a:schemeClr val="bg1"/>
                </a:solidFill>
              </a:rPr>
              <a:t>/ Data/ </a:t>
            </a:r>
            <a:r>
              <a:rPr lang="en-US" sz="1200" dirty="0" err="1">
                <a:solidFill>
                  <a:schemeClr val="bg1"/>
                </a:solidFill>
              </a:rPr>
              <a:t>Dampak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Manfaat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EEC1ED9-D561-40CD-B803-B3D6C25E8138}"/>
              </a:ext>
            </a:extLst>
          </p:cNvPr>
          <p:cNvSpPr/>
          <p:nvPr/>
        </p:nvSpPr>
        <p:spPr>
          <a:xfrm>
            <a:off x="4306085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Umum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9705E40E-D628-49A2-8114-3D7C4388FDE6}"/>
              </a:ext>
            </a:extLst>
          </p:cNvPr>
          <p:cNvSpPr/>
          <p:nvPr/>
        </p:nvSpPr>
        <p:spPr>
          <a:xfrm>
            <a:off x="7102540" y="2080281"/>
            <a:ext cx="2796455" cy="2629605"/>
          </a:xfrm>
          <a:prstGeom prst="flowChartProcess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Pengendalian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Aplikasi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B6F87E-5EDA-4255-894C-929B15154E79}"/>
              </a:ext>
            </a:extLst>
          </p:cNvPr>
          <p:cNvSpPr txBox="1"/>
          <p:nvPr/>
        </p:nvSpPr>
        <p:spPr>
          <a:xfrm>
            <a:off x="6679017" y="2549040"/>
            <a:ext cx="91440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Aplikasi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AF3DD0-D623-4E91-A042-8E0F7124AB39}"/>
              </a:ext>
            </a:extLst>
          </p:cNvPr>
          <p:cNvSpPr txBox="1"/>
          <p:nvPr/>
        </p:nvSpPr>
        <p:spPr>
          <a:xfrm>
            <a:off x="5574635" y="1655893"/>
            <a:ext cx="312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Internal</a:t>
            </a:r>
            <a:endParaRPr lang="en-ID" dirty="0"/>
          </a:p>
        </p:txBody>
      </p:sp>
      <p:sp>
        <p:nvSpPr>
          <p:cNvPr id="79" name="Rounded Rectangle 27">
            <a:extLst>
              <a:ext uri="{FF2B5EF4-FFF2-40B4-BE49-F238E27FC236}">
                <a16:creationId xmlns:a16="http://schemas.microsoft.com/office/drawing/2014/main" id="{C76DDFAA-25A2-4CE0-9467-A2D728A326A8}"/>
              </a:ext>
            </a:extLst>
          </p:cNvPr>
          <p:cNvSpPr/>
          <p:nvPr/>
        </p:nvSpPr>
        <p:spPr>
          <a:xfrm>
            <a:off x="4355435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entitas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0" name="Rounded Rectangle 28">
            <a:extLst>
              <a:ext uri="{FF2B5EF4-FFF2-40B4-BE49-F238E27FC236}">
                <a16:creationId xmlns:a16="http://schemas.microsoft.com/office/drawing/2014/main" id="{47789415-C55A-4484-89D2-DBEE1DE2F618}"/>
              </a:ext>
            </a:extLst>
          </p:cNvPr>
          <p:cNvSpPr/>
          <p:nvPr/>
        </p:nvSpPr>
        <p:spPr>
          <a:xfrm>
            <a:off x="4355435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Mengacu leading practice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1" name="Rounded Rectangle 29">
            <a:extLst>
              <a:ext uri="{FF2B5EF4-FFF2-40B4-BE49-F238E27FC236}">
                <a16:creationId xmlns:a16="http://schemas.microsoft.com/office/drawing/2014/main" id="{9257B399-2E78-4A3A-9469-C3B976F0A7BC}"/>
              </a:ext>
            </a:extLst>
          </p:cNvPr>
          <p:cNvSpPr/>
          <p:nvPr/>
        </p:nvSpPr>
        <p:spPr>
          <a:xfrm>
            <a:off x="4355435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tidak langsung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2" name="Rounded Rectangle 30">
            <a:extLst>
              <a:ext uri="{FF2B5EF4-FFF2-40B4-BE49-F238E27FC236}">
                <a16:creationId xmlns:a16="http://schemas.microsoft.com/office/drawing/2014/main" id="{C5F7B927-1D35-40D1-AB1F-DA41A8019E27}"/>
              </a:ext>
            </a:extLst>
          </p:cNvPr>
          <p:cNvSpPr/>
          <p:nvPr/>
        </p:nvSpPr>
        <p:spPr>
          <a:xfrm>
            <a:off x="4355435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Pengelola TIK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8C71085B-8F20-4597-8936-D8CD74E02156}"/>
              </a:ext>
            </a:extLst>
          </p:cNvPr>
          <p:cNvSpPr/>
          <p:nvPr/>
        </p:nvSpPr>
        <p:spPr>
          <a:xfrm>
            <a:off x="7427269" y="4834301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Level  transaksi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4" name="Rounded Rectangle 42">
            <a:extLst>
              <a:ext uri="{FF2B5EF4-FFF2-40B4-BE49-F238E27FC236}">
                <a16:creationId xmlns:a16="http://schemas.microsoft.com/office/drawing/2014/main" id="{0B97A50F-964D-4149-9108-03C971D1A220}"/>
              </a:ext>
            </a:extLst>
          </p:cNvPr>
          <p:cNvSpPr/>
          <p:nvPr/>
        </p:nvSpPr>
        <p:spPr>
          <a:xfrm>
            <a:off x="7427269" y="509571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Spesifik, sesuai alur proses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5" name="Rounded Rectangle 43">
            <a:extLst>
              <a:ext uri="{FF2B5EF4-FFF2-40B4-BE49-F238E27FC236}">
                <a16:creationId xmlns:a16="http://schemas.microsoft.com/office/drawing/2014/main" id="{7F3476A4-7130-478B-8D4F-5CA1AECD6D0C}"/>
              </a:ext>
            </a:extLst>
          </p:cNvPr>
          <p:cNvSpPr/>
          <p:nvPr/>
        </p:nvSpPr>
        <p:spPr>
          <a:xfrm>
            <a:off x="7427269" y="5349758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Pengaruh langsung thd output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44">
            <a:extLst>
              <a:ext uri="{FF2B5EF4-FFF2-40B4-BE49-F238E27FC236}">
                <a16:creationId xmlns:a16="http://schemas.microsoft.com/office/drawing/2014/main" id="{0300CF6A-35ED-491E-8E21-CCF1338CFD8C}"/>
              </a:ext>
            </a:extLst>
          </p:cNvPr>
          <p:cNvSpPr/>
          <p:nvPr/>
        </p:nvSpPr>
        <p:spPr>
          <a:xfrm>
            <a:off x="7427269" y="5613383"/>
            <a:ext cx="2438400" cy="22009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id-ID" sz="1200" dirty="0">
                <a:solidFill>
                  <a:schemeClr val="tx1"/>
                </a:solidFill>
              </a:rPr>
              <a:t>Fokus: User</a:t>
            </a:r>
            <a:endParaRPr lang="en-ID" sz="1200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100EABB-9295-49BB-B8B7-0EFB0188C541}"/>
              </a:ext>
            </a:extLst>
          </p:cNvPr>
          <p:cNvCxnSpPr>
            <a:cxnSpLocks/>
          </p:cNvCxnSpPr>
          <p:nvPr/>
        </p:nvCxnSpPr>
        <p:spPr>
          <a:xfrm>
            <a:off x="7105798" y="4795531"/>
            <a:ext cx="0" cy="103795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D91A3D4-F633-457D-9B05-86FE92794618}"/>
              </a:ext>
            </a:extLst>
          </p:cNvPr>
          <p:cNvSpPr txBox="1"/>
          <p:nvPr/>
        </p:nvSpPr>
        <p:spPr>
          <a:xfrm>
            <a:off x="829884" y="4811149"/>
            <a:ext cx="2962323" cy="107721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Catatan</a:t>
            </a:r>
            <a:r>
              <a:rPr lang="en-US" sz="1600" b="1" dirty="0"/>
              <a:t>:</a:t>
            </a:r>
          </a:p>
          <a:p>
            <a:r>
              <a:rPr lang="en-US" sz="1600" dirty="0" err="1"/>
              <a:t>Pembelajaran</a:t>
            </a:r>
            <a:r>
              <a:rPr lang="en-US" sz="1600" dirty="0"/>
              <a:t> pada </a:t>
            </a:r>
            <a:r>
              <a:rPr lang="en-US" sz="1600" dirty="0" err="1"/>
              <a:t>mata</a:t>
            </a:r>
            <a:r>
              <a:rPr lang="en-US" sz="1600" dirty="0"/>
              <a:t> </a:t>
            </a:r>
            <a:r>
              <a:rPr lang="en-US" sz="1600" dirty="0" err="1"/>
              <a:t>kuliah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fokus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6082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0D141-F654-458B-8B0F-0E024313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780764-4EBC-422F-A600-BD00C175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9" y="417486"/>
            <a:ext cx="10672342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interaksi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46EE3-FA89-4AAD-9E31-6552358BB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139065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AF2BDF12-69D3-411B-B16E-B757F304B991}"/>
              </a:ext>
            </a:extLst>
          </p:cNvPr>
          <p:cNvSpPr txBox="1">
            <a:spLocks/>
          </p:cNvSpPr>
          <p:nvPr/>
        </p:nvSpPr>
        <p:spPr>
          <a:xfrm>
            <a:off x="2389410" y="1390655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Manual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070F3-857D-40D0-918D-05B5E8B8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289671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DA20A88-4D81-44A8-BE81-F2DFC0CEA06D}"/>
              </a:ext>
            </a:extLst>
          </p:cNvPr>
          <p:cNvSpPr txBox="1">
            <a:spLocks/>
          </p:cNvSpPr>
          <p:nvPr/>
        </p:nvSpPr>
        <p:spPr>
          <a:xfrm>
            <a:off x="2389409" y="2896716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Semi Manual (IT Dependent Manual/ITDM)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0E0AA-434D-4CE9-A43C-5BB1B4B3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13" y="4368024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7C5995E-AC51-4A5E-B333-F80488D26B38}"/>
              </a:ext>
            </a:extLst>
          </p:cNvPr>
          <p:cNvSpPr txBox="1">
            <a:spLocks/>
          </p:cNvSpPr>
          <p:nvPr/>
        </p:nvSpPr>
        <p:spPr>
          <a:xfrm>
            <a:off x="2389409" y="4368024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Pengendalian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Aplikasi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625EDD89-751B-4BDE-9BC6-7F8C50FA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337" y="309064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966849-F1A3-4F95-B618-F623A4411ACD}"/>
              </a:ext>
            </a:extLst>
          </p:cNvPr>
          <p:cNvSpPr txBox="1"/>
          <p:nvPr/>
        </p:nvSpPr>
        <p:spPr>
          <a:xfrm>
            <a:off x="2308481" y="1756583"/>
            <a:ext cx="900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terhadap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dilakukan</a:t>
            </a:r>
            <a:r>
              <a:rPr lang="en-ID" dirty="0">
                <a:solidFill>
                  <a:srgbClr val="000000"/>
                </a:solidFill>
              </a:rPr>
              <a:t> oleh </a:t>
            </a:r>
            <a:r>
              <a:rPr lang="en-ID" dirty="0" err="1">
                <a:solidFill>
                  <a:srgbClr val="000000"/>
                </a:solidFill>
              </a:rPr>
              <a:t>manusia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tidak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r>
              <a:rPr lang="en-ID" dirty="0">
                <a:solidFill>
                  <a:srgbClr val="000000"/>
                </a:solidFill>
              </a:rPr>
              <a:t>.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manual </a:t>
            </a:r>
            <a:r>
              <a:rPr lang="en-ID" dirty="0" err="1">
                <a:solidFill>
                  <a:srgbClr val="000000"/>
                </a:solidFill>
              </a:rPr>
              <a:t>memiliki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kegagalan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karena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i="1" dirty="0">
                <a:solidFill>
                  <a:srgbClr val="000000"/>
                </a:solidFill>
              </a:rPr>
              <a:t>human error.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BEFB6-6EFA-4E8D-81BF-D60AB21E655D}"/>
              </a:ext>
            </a:extLst>
          </p:cNvPr>
          <p:cNvSpPr txBox="1"/>
          <p:nvPr/>
        </p:nvSpPr>
        <p:spPr>
          <a:xfrm>
            <a:off x="2308481" y="3275634"/>
            <a:ext cx="802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mengkombinasikan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sifatnya</a:t>
            </a:r>
            <a:r>
              <a:rPr lang="en-US" dirty="0"/>
              <a:t> manual dan TI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7040E-817F-4473-8D81-17E2EBB50794}"/>
              </a:ext>
            </a:extLst>
          </p:cNvPr>
          <p:cNvSpPr txBox="1"/>
          <p:nvPr/>
        </p:nvSpPr>
        <p:spPr>
          <a:xfrm>
            <a:off x="2308481" y="4762980"/>
            <a:ext cx="816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Aktivitas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deprogram dan </a:t>
            </a:r>
            <a:r>
              <a:rPr lang="en-ID" dirty="0" err="1">
                <a:solidFill>
                  <a:srgbClr val="000000"/>
                </a:solidFill>
              </a:rPr>
              <a:t>melekat</a:t>
            </a:r>
            <a:r>
              <a:rPr lang="en-ID" dirty="0">
                <a:solidFill>
                  <a:srgbClr val="000000"/>
                </a:solidFill>
              </a:rPr>
              <a:t> pada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berdasarkan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pengaturan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konfigurasi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sehingga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sifatnya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terotomatisasi</a:t>
            </a:r>
            <a:endParaRPr lang="en-ID" dirty="0"/>
          </a:p>
        </p:txBody>
      </p:sp>
      <p:pic>
        <p:nvPicPr>
          <p:cNvPr id="17" name="Graphic 16" descr="Robot">
            <a:extLst>
              <a:ext uri="{FF2B5EF4-FFF2-40B4-BE49-F238E27FC236}">
                <a16:creationId xmlns:a16="http://schemas.microsoft.com/office/drawing/2014/main" id="{201E8981-029E-40DD-8FC8-FD8210C8F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37" y="4494911"/>
            <a:ext cx="914400" cy="9144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290CB0F9-A34F-4415-BA59-89F73C2B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337" y="158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F8105-9337-4442-9157-E4825AF2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987ACB-863F-4159-B4C3-1D70ABD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2000"/>
            <a:ext cx="1066508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tahapan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C8E370-502C-4EEB-A101-58E991C13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1310826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4D0298F-370B-472A-BFD6-651660081C84}"/>
              </a:ext>
            </a:extLst>
          </p:cNvPr>
          <p:cNvSpPr txBox="1">
            <a:spLocks/>
          </p:cNvSpPr>
          <p:nvPr/>
        </p:nvSpPr>
        <p:spPr>
          <a:xfrm>
            <a:off x="2475581" y="1310826"/>
            <a:ext cx="1567528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5B2305-4E17-4FE5-9BF7-88CFBFFB6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2816887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D8F9EB2-797F-417D-BF76-94FFE73DE3FE}"/>
              </a:ext>
            </a:extLst>
          </p:cNvPr>
          <p:cNvSpPr txBox="1">
            <a:spLocks/>
          </p:cNvSpPr>
          <p:nvPr/>
        </p:nvSpPr>
        <p:spPr>
          <a:xfrm>
            <a:off x="2475580" y="2816887"/>
            <a:ext cx="750275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Proses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C7F06-B9BB-4AB6-A73D-665ECA685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584" y="428819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75D4FF3-86A7-4CF5-AA44-5A9A97D389F5}"/>
              </a:ext>
            </a:extLst>
          </p:cNvPr>
          <p:cNvSpPr txBox="1">
            <a:spLocks/>
          </p:cNvSpPr>
          <p:nvPr/>
        </p:nvSpPr>
        <p:spPr>
          <a:xfrm>
            <a:off x="2475580" y="4288195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CAE00-7A29-435C-9818-8C068B02B5D9}"/>
              </a:ext>
            </a:extLst>
          </p:cNvPr>
          <p:cNvSpPr txBox="1"/>
          <p:nvPr/>
        </p:nvSpPr>
        <p:spPr>
          <a:xfrm>
            <a:off x="2394652" y="1676754"/>
            <a:ext cx="828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dirancang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memastikan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yang </a:t>
            </a:r>
            <a:r>
              <a:rPr lang="en-ID" dirty="0" err="1">
                <a:solidFill>
                  <a:srgbClr val="000000"/>
                </a:solidFill>
              </a:rPr>
              <a:t>dimasukan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dalam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diotorisasi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.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37ED1-85C2-44E7-A6E0-7A8306E8F8DA}"/>
              </a:ext>
            </a:extLst>
          </p:cNvPr>
          <p:cNvSpPr txBox="1"/>
          <p:nvPr/>
        </p:nvSpPr>
        <p:spPr>
          <a:xfrm>
            <a:off x="2394652" y="3195805"/>
            <a:ext cx="802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dan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data </a:t>
            </a:r>
            <a:r>
              <a:rPr lang="en-US" dirty="0" err="1"/>
              <a:t>transaksi</a:t>
            </a:r>
            <a:r>
              <a:rPr lang="en-US" dirty="0"/>
              <a:t> di-</a:t>
            </a:r>
            <a:r>
              <a:rPr lang="en-US" i="1" dirty="0"/>
              <a:t>entry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791EE-F95B-4C43-9D47-922979818712}"/>
              </a:ext>
            </a:extLst>
          </p:cNvPr>
          <p:cNvSpPr txBox="1"/>
          <p:nvPr/>
        </p:nvSpPr>
        <p:spPr>
          <a:xfrm>
            <a:off x="2394652" y="4683151"/>
            <a:ext cx="816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</a:rPr>
              <a:t>Pengendalian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dimaksudkan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untuk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menetapkan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bahwa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telah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diproses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lengkap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akurat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informasi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dihasikan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dari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aplikasi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didistribusikan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hanya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kepada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pengguna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berhak</a:t>
            </a:r>
            <a:r>
              <a:rPr lang="en-ID" dirty="0">
                <a:solidFill>
                  <a:srgbClr val="000000"/>
                </a:solidFill>
              </a:rPr>
              <a:t> dan </a:t>
            </a:r>
            <a:r>
              <a:rPr lang="en-ID" dirty="0" err="1">
                <a:solidFill>
                  <a:srgbClr val="000000"/>
                </a:solidFill>
              </a:rPr>
              <a:t>tepat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waktu</a:t>
            </a:r>
            <a:endParaRPr lang="en-ID" dirty="0"/>
          </a:p>
        </p:txBody>
      </p:sp>
      <p:pic>
        <p:nvPicPr>
          <p:cNvPr id="16" name="Graphic 15" descr="Typewriter">
            <a:extLst>
              <a:ext uri="{FF2B5EF4-FFF2-40B4-BE49-F238E27FC236}">
                <a16:creationId xmlns:a16="http://schemas.microsoft.com/office/drawing/2014/main" id="{81E7A151-AFA7-46D5-87EE-3DFB99E9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508" y="1504750"/>
            <a:ext cx="914400" cy="914400"/>
          </a:xfrm>
          <a:prstGeom prst="rect">
            <a:avLst/>
          </a:prstGeom>
        </p:spPr>
      </p:pic>
      <p:pic>
        <p:nvPicPr>
          <p:cNvPr id="17" name="Graphic 16" descr="Mathematics">
            <a:extLst>
              <a:ext uri="{FF2B5EF4-FFF2-40B4-BE49-F238E27FC236}">
                <a16:creationId xmlns:a16="http://schemas.microsoft.com/office/drawing/2014/main" id="{4BEF01CC-1A02-4B5C-80F2-5E641EDC6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83" y="3035479"/>
            <a:ext cx="914400" cy="914400"/>
          </a:xfrm>
          <a:prstGeom prst="rect">
            <a:avLst/>
          </a:prstGeom>
        </p:spPr>
      </p:pic>
      <p:pic>
        <p:nvPicPr>
          <p:cNvPr id="18" name="Graphic 17" descr="Blind">
            <a:extLst>
              <a:ext uri="{FF2B5EF4-FFF2-40B4-BE49-F238E27FC236}">
                <a16:creationId xmlns:a16="http://schemas.microsoft.com/office/drawing/2014/main" id="{C5B62575-11AC-4DE6-9263-C355C1CB7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508" y="44396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2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BA75B-64A7-4287-A26E-CA8DB40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E2BF1-F8E2-4406-B058-DF63DD4B8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11264"/>
              </p:ext>
            </p:extLst>
          </p:nvPr>
        </p:nvGraphicFramePr>
        <p:xfrm>
          <a:off x="859145" y="1275956"/>
          <a:ext cx="10556568" cy="445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93">
                  <a:extLst>
                    <a:ext uri="{9D8B030D-6E8A-4147-A177-3AD203B41FA5}">
                      <a16:colId xmlns:a16="http://schemas.microsoft.com/office/drawing/2014/main" val="288088331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65236158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544527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36551169"/>
                    </a:ext>
                  </a:extLst>
                </a:gridCol>
              </a:tblGrid>
              <a:tr h="607494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Proses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Output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014956"/>
                  </a:ext>
                </a:extLst>
              </a:tr>
              <a:tr h="9884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Manual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pengecekan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kelengkapan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dan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validitas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dokumen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sumber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sebelum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di-input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pengawasan pada proses pencetakan dan pendistribusian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059443"/>
                  </a:ext>
                </a:extLst>
              </a:tr>
              <a:tr h="15742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ITDM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upload data input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berupa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Arsip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Data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Komputer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berasal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lain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reviu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persetujuan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otorisasi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dilakukan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meng-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klik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button/menu pada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dirty="0">
                          <a:effectLst/>
                        </a:rPr>
                        <a:t>akses terhadap laporan melalui menu cetak atau kirim laporan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226244"/>
                  </a:ext>
                </a:extLst>
              </a:tr>
              <a:tr h="1281342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Aplikasi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akses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menu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sesuai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role yang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dimiliki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penghitungan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secara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otomatis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total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penghasilan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kena</a:t>
                      </a:r>
                      <a:r>
                        <a:rPr lang="en-ID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600" dirty="0" err="1">
                          <a:solidFill>
                            <a:schemeClr val="tx1"/>
                          </a:solidFill>
                        </a:rPr>
                        <a:t>pajak</a:t>
                      </a:r>
                      <a:endParaRPr lang="en-ID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300"/>
                        </a:spcAft>
                      </a:pPr>
                      <a:r>
                        <a:rPr lang="id-ID" sz="1600" spc="-20" dirty="0">
                          <a:effectLst/>
                        </a:rPr>
                        <a:t>akses terhadap laporan pada aplikasi sesuai dengan role yang dimiliki user </a:t>
                      </a:r>
                      <a:endParaRPr lang="id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16762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644458C-8C46-4A16-8CF6-7A6DF52A20D1}"/>
              </a:ext>
            </a:extLst>
          </p:cNvPr>
          <p:cNvSpPr txBox="1">
            <a:spLocks/>
          </p:cNvSpPr>
          <p:nvPr/>
        </p:nvSpPr>
        <p:spPr>
          <a:xfrm>
            <a:off x="852000" y="432000"/>
            <a:ext cx="10665086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contoh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911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18E2-ED98-4DF1-B78A-DD86BAB4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054AA7-8B65-4B05-A131-F1DF1E2A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402971"/>
            <a:ext cx="11340000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30B86-43EF-4362-9820-14638D3B135C}"/>
              </a:ext>
            </a:extLst>
          </p:cNvPr>
          <p:cNvSpPr txBox="1"/>
          <p:nvPr/>
        </p:nvSpPr>
        <p:spPr>
          <a:xfrm>
            <a:off x="8336339" y="1173887"/>
            <a:ext cx="329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Reference Table Lookup</a:t>
            </a:r>
          </a:p>
          <a:p>
            <a:pPr marL="228600" indent="-228600">
              <a:buAutoNum type="arabicPeriod"/>
            </a:pPr>
            <a:r>
              <a:rPr lang="en-US" dirty="0"/>
              <a:t>Auto </a:t>
            </a:r>
            <a:r>
              <a:rPr lang="en-US" dirty="0" err="1"/>
              <a:t>Calc</a:t>
            </a:r>
            <a:r>
              <a:rPr lang="en-US" dirty="0"/>
              <a:t>, Limit</a:t>
            </a:r>
          </a:p>
          <a:p>
            <a:pPr marL="228600" indent="-228600">
              <a:buAutoNum type="arabicPeriod"/>
            </a:pPr>
            <a:r>
              <a:rPr lang="en-US" dirty="0"/>
              <a:t>Dropdown</a:t>
            </a:r>
          </a:p>
          <a:p>
            <a:pPr marL="228600" indent="-228600">
              <a:buAutoNum type="arabicPeriod"/>
            </a:pPr>
            <a:r>
              <a:rPr lang="en-US" dirty="0"/>
              <a:t>Reference Lookup</a:t>
            </a:r>
          </a:p>
          <a:p>
            <a:pPr marL="228600" indent="-228600">
              <a:buAutoNum type="arabicPeriod"/>
            </a:pPr>
            <a:r>
              <a:rPr lang="en-US" dirty="0"/>
              <a:t>Sequence Numbering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D861D5-EB3F-46DD-A285-076CDF770F59}"/>
              </a:ext>
            </a:extLst>
          </p:cNvPr>
          <p:cNvGrpSpPr/>
          <p:nvPr/>
        </p:nvGrpSpPr>
        <p:grpSpPr>
          <a:xfrm>
            <a:off x="2306228" y="992459"/>
            <a:ext cx="5800002" cy="4845734"/>
            <a:chOff x="2115377" y="1671614"/>
            <a:chExt cx="6207739" cy="51863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75C3D5-37EF-4540-A1FD-CE8D95D08DA3}"/>
                </a:ext>
              </a:extLst>
            </p:cNvPr>
            <p:cNvPicPr/>
            <p:nvPr/>
          </p:nvPicPr>
          <p:blipFill>
            <a:blip r:embed="rId2"/>
            <a:srcRect l="1527" t="9245" r="25970" b="14936"/>
            <a:stretch>
              <a:fillRect/>
            </a:stretch>
          </p:blipFill>
          <p:spPr bwMode="auto">
            <a:xfrm>
              <a:off x="2115377" y="1671614"/>
              <a:ext cx="6207739" cy="5186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E596BC-2824-4245-A0B6-999261A964BE}"/>
                </a:ext>
              </a:extLst>
            </p:cNvPr>
            <p:cNvSpPr/>
            <p:nvPr/>
          </p:nvSpPr>
          <p:spPr>
            <a:xfrm>
              <a:off x="4810873" y="2439004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15BDCF-8112-4F53-BC7D-7CCA80CD894B}"/>
                </a:ext>
              </a:extLst>
            </p:cNvPr>
            <p:cNvSpPr/>
            <p:nvPr/>
          </p:nvSpPr>
          <p:spPr>
            <a:xfrm>
              <a:off x="7528920" y="317733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565022-5A99-4FD7-BF25-4A9426665A4B}"/>
                </a:ext>
              </a:extLst>
            </p:cNvPr>
            <p:cNvSpPr/>
            <p:nvPr/>
          </p:nvSpPr>
          <p:spPr>
            <a:xfrm>
              <a:off x="3717070" y="3310495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AE8BAB-1136-4835-8940-7F2E2FE1AF69}"/>
                </a:ext>
              </a:extLst>
            </p:cNvPr>
            <p:cNvSpPr/>
            <p:nvPr/>
          </p:nvSpPr>
          <p:spPr>
            <a:xfrm>
              <a:off x="4212370" y="4636466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75C761-13E7-489D-B94E-6007C41E2CD2}"/>
                </a:ext>
              </a:extLst>
            </p:cNvPr>
            <p:cNvSpPr/>
            <p:nvPr/>
          </p:nvSpPr>
          <p:spPr>
            <a:xfrm>
              <a:off x="4535665" y="3890520"/>
              <a:ext cx="275208" cy="2663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96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C55C0D-BA87-4961-940D-6A0040859867}"/>
              </a:ext>
            </a:extLst>
          </p:cNvPr>
          <p:cNvSpPr/>
          <p:nvPr/>
        </p:nvSpPr>
        <p:spPr>
          <a:xfrm>
            <a:off x="896435" y="3429000"/>
            <a:ext cx="10457365" cy="26063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BDB37-C96C-4DAE-B748-97A8FD51F4A9}"/>
              </a:ext>
            </a:extLst>
          </p:cNvPr>
          <p:cNvSpPr/>
          <p:nvPr/>
        </p:nvSpPr>
        <p:spPr>
          <a:xfrm>
            <a:off x="896435" y="1255001"/>
            <a:ext cx="10457365" cy="2182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pic>
        <p:nvPicPr>
          <p:cNvPr id="42" name="Graphic 41" descr="Bank check">
            <a:extLst>
              <a:ext uri="{FF2B5EF4-FFF2-40B4-BE49-F238E27FC236}">
                <a16:creationId xmlns:a16="http://schemas.microsoft.com/office/drawing/2014/main" id="{D67A0CFB-D99A-4E1D-BA48-E031B042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1733233"/>
            <a:ext cx="522742" cy="522742"/>
          </a:xfrm>
          <a:prstGeom prst="rect">
            <a:avLst/>
          </a:prstGeom>
        </p:spPr>
      </p:pic>
      <p:pic>
        <p:nvPicPr>
          <p:cNvPr id="43" name="Graphic 42" descr="Open book">
            <a:extLst>
              <a:ext uri="{FF2B5EF4-FFF2-40B4-BE49-F238E27FC236}">
                <a16:creationId xmlns:a16="http://schemas.microsoft.com/office/drawing/2014/main" id="{144B036A-7EB9-4F78-AFB8-FF3AC8320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5495" y="2393748"/>
            <a:ext cx="522742" cy="522742"/>
          </a:xfrm>
          <a:prstGeom prst="rect">
            <a:avLst/>
          </a:prstGeom>
        </p:spPr>
      </p:pic>
      <p:pic>
        <p:nvPicPr>
          <p:cNvPr id="44" name="Graphic 43" descr="Scales of justice">
            <a:extLst>
              <a:ext uri="{FF2B5EF4-FFF2-40B4-BE49-F238E27FC236}">
                <a16:creationId xmlns:a16="http://schemas.microsoft.com/office/drawing/2014/main" id="{167C471F-204E-4746-8384-ED34D0551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1753795"/>
            <a:ext cx="522742" cy="522742"/>
          </a:xfrm>
          <a:prstGeom prst="rect">
            <a:avLst/>
          </a:prstGeom>
        </p:spPr>
      </p:pic>
      <p:sp>
        <p:nvSpPr>
          <p:cNvPr id="45" name="Arc 44">
            <a:extLst>
              <a:ext uri="{FF2B5EF4-FFF2-40B4-BE49-F238E27FC236}">
                <a16:creationId xmlns:a16="http://schemas.microsoft.com/office/drawing/2014/main" id="{10C2C87D-D96A-4813-8F26-1BEF573D405D}"/>
              </a:ext>
            </a:extLst>
          </p:cNvPr>
          <p:cNvSpPr/>
          <p:nvPr/>
        </p:nvSpPr>
        <p:spPr>
          <a:xfrm rot="11038247">
            <a:off x="1706852" y="1914479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7F7B623-52BD-41BE-97EF-B9790DA77BF0}"/>
              </a:ext>
            </a:extLst>
          </p:cNvPr>
          <p:cNvSpPr/>
          <p:nvPr/>
        </p:nvSpPr>
        <p:spPr>
          <a:xfrm rot="4448782">
            <a:off x="2360195" y="2140112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B7C0EC-C9E9-44D1-84D9-5A255C31D1E4}"/>
              </a:ext>
            </a:extLst>
          </p:cNvPr>
          <p:cNvSpPr txBox="1"/>
          <p:nvPr/>
        </p:nvSpPr>
        <p:spPr>
          <a:xfrm>
            <a:off x="1043453" y="1563896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378546-86D2-426C-B474-C628C2778487}"/>
              </a:ext>
            </a:extLst>
          </p:cNvPr>
          <p:cNvSpPr txBox="1"/>
          <p:nvPr/>
        </p:nvSpPr>
        <p:spPr>
          <a:xfrm>
            <a:off x="1763317" y="2935728"/>
            <a:ext cx="98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Pembukuan</a:t>
            </a:r>
            <a:endParaRPr lang="en-ID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848A0-D8F9-4722-8230-F7E0CB4F88BC}"/>
              </a:ext>
            </a:extLst>
          </p:cNvPr>
          <p:cNvSpPr txBox="1"/>
          <p:nvPr/>
        </p:nvSpPr>
        <p:spPr>
          <a:xfrm>
            <a:off x="3115765" y="1753211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0" name="Graphic 49" descr="Bank check">
            <a:extLst>
              <a:ext uri="{FF2B5EF4-FFF2-40B4-BE49-F238E27FC236}">
                <a16:creationId xmlns:a16="http://schemas.microsoft.com/office/drawing/2014/main" id="{26354DD1-92F7-433F-A1AD-2CE306F39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484" y="4039336"/>
            <a:ext cx="522742" cy="522742"/>
          </a:xfrm>
          <a:prstGeom prst="rect">
            <a:avLst/>
          </a:prstGeom>
        </p:spPr>
      </p:pic>
      <p:pic>
        <p:nvPicPr>
          <p:cNvPr id="51" name="Graphic 50" descr="Scales of justice">
            <a:extLst>
              <a:ext uri="{FF2B5EF4-FFF2-40B4-BE49-F238E27FC236}">
                <a16:creationId xmlns:a16="http://schemas.microsoft.com/office/drawing/2014/main" id="{D5BA4147-B48A-4B2D-946A-A0670FBB7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0359" y="4059898"/>
            <a:ext cx="522742" cy="522742"/>
          </a:xfrm>
          <a:prstGeom prst="rect">
            <a:avLst/>
          </a:pr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5D8119E2-C2DB-458E-A56C-914D662EB1B5}"/>
              </a:ext>
            </a:extLst>
          </p:cNvPr>
          <p:cNvSpPr/>
          <p:nvPr/>
        </p:nvSpPr>
        <p:spPr>
          <a:xfrm rot="11038247">
            <a:off x="1706852" y="4220582"/>
            <a:ext cx="464660" cy="651428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C25FB20D-3A1D-4AD1-9F8A-7E18B3034AB3}"/>
              </a:ext>
            </a:extLst>
          </p:cNvPr>
          <p:cNvSpPr/>
          <p:nvPr/>
        </p:nvSpPr>
        <p:spPr>
          <a:xfrm rot="4448782">
            <a:off x="2360195" y="4446215"/>
            <a:ext cx="464664" cy="651432"/>
          </a:xfrm>
          <a:prstGeom prst="arc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F9EE65-2A61-4850-BEB2-24CFFCEF5984}"/>
              </a:ext>
            </a:extLst>
          </p:cNvPr>
          <p:cNvSpPr txBox="1"/>
          <p:nvPr/>
        </p:nvSpPr>
        <p:spPr>
          <a:xfrm>
            <a:off x="1043453" y="3804099"/>
            <a:ext cx="793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Transaksi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40C48B-E543-4F35-94B7-EFF6783331A2}"/>
              </a:ext>
            </a:extLst>
          </p:cNvPr>
          <p:cNvSpPr txBox="1"/>
          <p:nvPr/>
        </p:nvSpPr>
        <p:spPr>
          <a:xfrm>
            <a:off x="1413859" y="5212312"/>
            <a:ext cx="170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Akuntansi</a:t>
            </a:r>
            <a:r>
              <a:rPr lang="en-US" sz="1200" dirty="0"/>
              <a:t> </a:t>
            </a:r>
            <a:r>
              <a:rPr lang="en-US" sz="1200" dirty="0" err="1"/>
              <a:t>Terkomputerisasi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CF0711-7675-45DE-872B-DFEB4A1F148A}"/>
              </a:ext>
            </a:extLst>
          </p:cNvPr>
          <p:cNvSpPr txBox="1"/>
          <p:nvPr/>
        </p:nvSpPr>
        <p:spPr>
          <a:xfrm>
            <a:off x="3098274" y="4059314"/>
            <a:ext cx="86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Laporan</a:t>
            </a:r>
            <a:endParaRPr lang="en-US" sz="1200" dirty="0"/>
          </a:p>
          <a:p>
            <a:r>
              <a:rPr lang="en-US" sz="1200" dirty="0" err="1"/>
              <a:t>Keuangan</a:t>
            </a:r>
            <a:endParaRPr lang="en-ID" sz="1200" dirty="0"/>
          </a:p>
        </p:txBody>
      </p:sp>
      <p:pic>
        <p:nvPicPr>
          <p:cNvPr id="57" name="Graphic 56" descr="Magnifying glass">
            <a:extLst>
              <a:ext uri="{FF2B5EF4-FFF2-40B4-BE49-F238E27FC236}">
                <a16:creationId xmlns:a16="http://schemas.microsoft.com/office/drawing/2014/main" id="{F30D4236-E876-4633-A652-2F2BA6FDF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1589" y="1757850"/>
            <a:ext cx="749259" cy="749259"/>
          </a:xfrm>
          <a:prstGeom prst="rect">
            <a:avLst/>
          </a:prstGeom>
        </p:spPr>
      </p:pic>
      <p:pic>
        <p:nvPicPr>
          <p:cNvPr id="58" name="Graphic 57" descr="Document">
            <a:extLst>
              <a:ext uri="{FF2B5EF4-FFF2-40B4-BE49-F238E27FC236}">
                <a16:creationId xmlns:a16="http://schemas.microsoft.com/office/drawing/2014/main" id="{2B6436EE-00A0-4C9F-BB1D-5C4AA9E18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6874" y="1974120"/>
            <a:ext cx="749259" cy="749259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7D51E605-43D5-4CFD-9894-7984DF2516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17165" y="4590165"/>
            <a:ext cx="749259" cy="749259"/>
          </a:xfrm>
          <a:prstGeom prst="rect">
            <a:avLst/>
          </a:prstGeom>
        </p:spPr>
      </p:pic>
      <p:pic>
        <p:nvPicPr>
          <p:cNvPr id="60" name="Graphic 59" descr="Magnifying glass">
            <a:extLst>
              <a:ext uri="{FF2B5EF4-FFF2-40B4-BE49-F238E27FC236}">
                <a16:creationId xmlns:a16="http://schemas.microsoft.com/office/drawing/2014/main" id="{528405B2-B2BD-4745-A77F-277C976FC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4279" y="4187448"/>
            <a:ext cx="749259" cy="749259"/>
          </a:xfrm>
          <a:prstGeom prst="rect">
            <a:avLst/>
          </a:pr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67CEE46A-6798-42B5-BD4E-058239CD0DE1}"/>
              </a:ext>
            </a:extLst>
          </p:cNvPr>
          <p:cNvSpPr/>
          <p:nvPr/>
        </p:nvSpPr>
        <p:spPr>
          <a:xfrm rot="10800000">
            <a:off x="5344116" y="3348966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90C051-4CCA-4C28-8D1A-360968C23FB9}"/>
              </a:ext>
            </a:extLst>
          </p:cNvPr>
          <p:cNvSpPr txBox="1"/>
          <p:nvPr/>
        </p:nvSpPr>
        <p:spPr>
          <a:xfrm>
            <a:off x="4210426" y="1615793"/>
            <a:ext cx="2746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Pada </a:t>
            </a:r>
            <a:r>
              <a:rPr lang="en-US" sz="1600" dirty="0" err="1"/>
              <a:t>akuntansi</a:t>
            </a:r>
            <a:r>
              <a:rPr lang="en-US" sz="1600" dirty="0"/>
              <a:t> </a:t>
            </a:r>
            <a:r>
              <a:rPr lang="en-US" sz="1600" dirty="0" err="1"/>
              <a:t>tradisional</a:t>
            </a:r>
            <a:r>
              <a:rPr lang="en-US" sz="1600" dirty="0"/>
              <a:t>, proses </a:t>
            </a:r>
            <a:r>
              <a:rPr lang="en-US" sz="1600" dirty="0" err="1"/>
              <a:t>penyusunan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bergantung</a:t>
            </a:r>
            <a:r>
              <a:rPr lang="en-US" sz="1600" dirty="0"/>
              <a:t> pada proses manual dan </a:t>
            </a:r>
            <a:r>
              <a:rPr lang="en-US" sz="1600" dirty="0" err="1"/>
              <a:t>dokumen-dokumen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9ABB10-87E6-4490-94DC-E7E36B95AC99}"/>
              </a:ext>
            </a:extLst>
          </p:cNvPr>
          <p:cNvSpPr txBox="1"/>
          <p:nvPr/>
        </p:nvSpPr>
        <p:spPr>
          <a:xfrm>
            <a:off x="4168318" y="3804099"/>
            <a:ext cx="2746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akuntansi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modern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memanfaatkan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/ </a:t>
            </a:r>
            <a:r>
              <a:rPr lang="en-US" sz="1600" dirty="0" err="1"/>
              <a:t>komputer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ketergantungan</a:t>
            </a:r>
            <a:r>
              <a:rPr lang="en-US" sz="1600" dirty="0"/>
              <a:t> pada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 </a:t>
            </a:r>
            <a:r>
              <a:rPr lang="en-US" sz="1600" dirty="0" err="1"/>
              <a:t>beralih</a:t>
            </a:r>
            <a:r>
              <a:rPr lang="en-US" sz="1600" dirty="0"/>
              <a:t> pada data-data </a:t>
            </a:r>
            <a:r>
              <a:rPr lang="en-US" sz="1600" dirty="0" err="1"/>
              <a:t>elektonis</a:t>
            </a:r>
            <a:r>
              <a:rPr lang="en-US" sz="1600" dirty="0"/>
              <a:t>.</a:t>
            </a:r>
            <a:endParaRPr lang="en-ID" sz="1600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A7452D2-2E6E-4C10-85DC-22415CCB1ACF}"/>
              </a:ext>
            </a:extLst>
          </p:cNvPr>
          <p:cNvSpPr/>
          <p:nvPr/>
        </p:nvSpPr>
        <p:spPr>
          <a:xfrm rot="10800000">
            <a:off x="9517304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4647C3-C0E3-4FFA-B97C-05BFAF1194CA}"/>
              </a:ext>
            </a:extLst>
          </p:cNvPr>
          <p:cNvSpPr txBox="1"/>
          <p:nvPr/>
        </p:nvSpPr>
        <p:spPr>
          <a:xfrm>
            <a:off x="8549472" y="1619646"/>
            <a:ext cx="2398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endParaRPr lang="en-ID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6B5063-C766-4388-AF4E-64F4582F5757}"/>
              </a:ext>
            </a:extLst>
          </p:cNvPr>
          <p:cNvSpPr txBox="1"/>
          <p:nvPr/>
        </p:nvSpPr>
        <p:spPr>
          <a:xfrm>
            <a:off x="8549472" y="3957987"/>
            <a:ext cx="2398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Auditor </a:t>
            </a:r>
            <a:r>
              <a:rPr lang="en-US" sz="1600" dirty="0" err="1"/>
              <a:t>mengumpulkan</a:t>
            </a:r>
            <a:r>
              <a:rPr lang="en-US" sz="1600" dirty="0"/>
              <a:t> dan </a:t>
            </a:r>
            <a:r>
              <a:rPr lang="en-US" sz="1600" dirty="0" err="1"/>
              <a:t>mengevaluasi</a:t>
            </a:r>
            <a:r>
              <a:rPr lang="en-US" sz="1600" dirty="0"/>
              <a:t> </a:t>
            </a:r>
            <a:r>
              <a:rPr lang="en-US" sz="1600" dirty="0" err="1"/>
              <a:t>bukti-bukti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data </a:t>
            </a:r>
            <a:r>
              <a:rPr lang="en-US" sz="1600" dirty="0" err="1"/>
              <a:t>elektronis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. 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diperlukan</a:t>
            </a:r>
            <a:r>
              <a:rPr lang="en-US" sz="1600" dirty="0"/>
              <a:t> TABK</a:t>
            </a:r>
            <a:endParaRPr lang="en-ID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ADB2D3-8530-4955-85E9-8BC2464379BA}"/>
              </a:ext>
            </a:extLst>
          </p:cNvPr>
          <p:cNvSpPr txBox="1"/>
          <p:nvPr/>
        </p:nvSpPr>
        <p:spPr>
          <a:xfrm>
            <a:off x="7877637" y="5533416"/>
            <a:ext cx="324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FF0000"/>
                </a:solidFill>
              </a:rPr>
              <a:t>*</a:t>
            </a:r>
            <a:r>
              <a:rPr lang="en-US" sz="1200" i="1" dirty="0" err="1">
                <a:solidFill>
                  <a:srgbClr val="FF0000"/>
                </a:solidFill>
              </a:rPr>
              <a:t>Pengumpulan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bukti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dokumen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fisik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tetap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diperlukan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dalam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hal</a:t>
            </a:r>
            <a:r>
              <a:rPr lang="en-US" sz="1200" i="1" dirty="0">
                <a:solidFill>
                  <a:srgbClr val="FF0000"/>
                </a:solidFill>
              </a:rPr>
              <a:t> </a:t>
            </a:r>
            <a:r>
              <a:rPr lang="en-US" sz="1200" i="1" dirty="0" err="1">
                <a:solidFill>
                  <a:srgbClr val="FF0000"/>
                </a:solidFill>
              </a:rPr>
              <a:t>pembuktian</a:t>
            </a:r>
            <a:endParaRPr lang="en-ID" sz="1200" i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01E2EA-111E-4BE8-B6A7-3BBF02CC010B}"/>
              </a:ext>
            </a:extLst>
          </p:cNvPr>
          <p:cNvSpPr txBox="1"/>
          <p:nvPr/>
        </p:nvSpPr>
        <p:spPr>
          <a:xfrm rot="16200000">
            <a:off x="-98926" y="220617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Tradisional</a:t>
            </a:r>
            <a:endParaRPr lang="en-ID" sz="2000" dirty="0"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FA2B1A-375E-4C4C-B096-7A21818DC46E}"/>
              </a:ext>
            </a:extLst>
          </p:cNvPr>
          <p:cNvSpPr txBox="1"/>
          <p:nvPr/>
        </p:nvSpPr>
        <p:spPr>
          <a:xfrm rot="16200000">
            <a:off x="124694" y="4532123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Modern</a:t>
            </a:r>
            <a:endParaRPr lang="en-ID" sz="2000" dirty="0">
              <a:latin typeface="+mj-lt"/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CC60B35-9B10-47ED-A639-058F60D1A9E4}"/>
              </a:ext>
            </a:extLst>
          </p:cNvPr>
          <p:cNvSpPr/>
          <p:nvPr/>
        </p:nvSpPr>
        <p:spPr>
          <a:xfrm rot="10800000">
            <a:off x="2055495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C6DC1826-A5C7-4A20-B8BC-EB6A9ADF7164}"/>
              </a:ext>
            </a:extLst>
          </p:cNvPr>
          <p:cNvSpPr/>
          <p:nvPr/>
        </p:nvSpPr>
        <p:spPr>
          <a:xfrm rot="10800000">
            <a:off x="7558576" y="3352819"/>
            <a:ext cx="463232" cy="3993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Graphic 71" descr="Processor">
            <a:extLst>
              <a:ext uri="{FF2B5EF4-FFF2-40B4-BE49-F238E27FC236}">
                <a16:creationId xmlns:a16="http://schemas.microsoft.com/office/drawing/2014/main" id="{1B8F876B-9936-40A8-8F8F-89F03AF41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41185" y="4607199"/>
            <a:ext cx="647493" cy="6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C9C90-C405-46FE-935A-41970560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E6F6904-4E9A-43DE-A400-98B9F35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98855"/>
            <a:ext cx="8635840" cy="432000"/>
          </a:xfrm>
        </p:spPr>
        <p:txBody>
          <a:bodyPr>
            <a:noAutofit/>
          </a:bodyPr>
          <a:lstStyle/>
          <a:p>
            <a:r>
              <a:rPr lang="en-US" sz="3200" dirty="0" err="1"/>
              <a:t>Konsekuensi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Akuntansi</a:t>
            </a:r>
            <a:r>
              <a:rPr lang="en-US" sz="3200" dirty="0"/>
              <a:t> </a:t>
            </a:r>
            <a:r>
              <a:rPr lang="en-US" sz="3200" dirty="0" err="1"/>
              <a:t>Tekomputerisasi</a:t>
            </a:r>
            <a:r>
              <a:rPr lang="en-US" sz="3200" dirty="0"/>
              <a:t>/Modern pada Audit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B3D39-5C24-4278-B1BD-1B7573B3126B}"/>
              </a:ext>
            </a:extLst>
          </p:cNvPr>
          <p:cNvSpPr/>
          <p:nvPr/>
        </p:nvSpPr>
        <p:spPr>
          <a:xfrm>
            <a:off x="884903" y="3848610"/>
            <a:ext cx="10779166" cy="2281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787668-F922-4C06-85F3-419F277B762A}"/>
              </a:ext>
            </a:extLst>
          </p:cNvPr>
          <p:cNvSpPr/>
          <p:nvPr/>
        </p:nvSpPr>
        <p:spPr>
          <a:xfrm>
            <a:off x="884903" y="1489433"/>
            <a:ext cx="10779166" cy="2281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phic 72" descr="Bank check">
            <a:extLst>
              <a:ext uri="{FF2B5EF4-FFF2-40B4-BE49-F238E27FC236}">
                <a16:creationId xmlns:a16="http://schemas.microsoft.com/office/drawing/2014/main" id="{3B63B902-549B-4EE4-B56E-F05A44B8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5183" y="2550476"/>
            <a:ext cx="666446" cy="666446"/>
          </a:xfrm>
          <a:prstGeom prst="rect">
            <a:avLst/>
          </a:prstGeom>
        </p:spPr>
      </p:pic>
      <p:pic>
        <p:nvPicPr>
          <p:cNvPr id="74" name="Graphic 73" descr="Open book">
            <a:extLst>
              <a:ext uri="{FF2B5EF4-FFF2-40B4-BE49-F238E27FC236}">
                <a16:creationId xmlns:a16="http://schemas.microsoft.com/office/drawing/2014/main" id="{7874EEB6-D6C1-4EA3-9E77-5995EA3D1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3779" y="2550476"/>
            <a:ext cx="666446" cy="666446"/>
          </a:xfrm>
          <a:prstGeom prst="rect">
            <a:avLst/>
          </a:prstGeom>
        </p:spPr>
      </p:pic>
      <p:pic>
        <p:nvPicPr>
          <p:cNvPr id="75" name="Graphic 74" descr="Scales of justice">
            <a:extLst>
              <a:ext uri="{FF2B5EF4-FFF2-40B4-BE49-F238E27FC236}">
                <a16:creationId xmlns:a16="http://schemas.microsoft.com/office/drawing/2014/main" id="{EE0669A2-8EA6-4CA1-BC36-66B7BD91E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5701" y="2550476"/>
            <a:ext cx="666446" cy="66644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62A592E-37C0-4B75-B4FF-7C3DECD6AB7A}"/>
              </a:ext>
            </a:extLst>
          </p:cNvPr>
          <p:cNvSpPr txBox="1"/>
          <p:nvPr/>
        </p:nvSpPr>
        <p:spPr>
          <a:xfrm>
            <a:off x="1108320" y="2013914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FCAC6F-DE4B-41A3-A265-6377654F16D5}"/>
              </a:ext>
            </a:extLst>
          </p:cNvPr>
          <p:cNvSpPr txBox="1"/>
          <p:nvPr/>
        </p:nvSpPr>
        <p:spPr>
          <a:xfrm>
            <a:off x="2885734" y="2013914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Pembukuan</a:t>
            </a:r>
            <a:endParaRPr lang="en-ID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FE8BB1-39BD-4963-8150-99003876593A}"/>
              </a:ext>
            </a:extLst>
          </p:cNvPr>
          <p:cNvSpPr txBox="1"/>
          <p:nvPr/>
        </p:nvSpPr>
        <p:spPr>
          <a:xfrm>
            <a:off x="4912447" y="1854854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FC2ADCC-211A-4E8B-B8DE-53A2F9ABC88E}"/>
              </a:ext>
            </a:extLst>
          </p:cNvPr>
          <p:cNvCxnSpPr>
            <a:cxnSpLocks/>
          </p:cNvCxnSpPr>
          <p:nvPr/>
        </p:nvCxnSpPr>
        <p:spPr>
          <a:xfrm>
            <a:off x="2021840" y="2795810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F054E3-91A1-4FB3-98DC-BCDD76F90AFB}"/>
              </a:ext>
            </a:extLst>
          </p:cNvPr>
          <p:cNvCxnSpPr>
            <a:cxnSpLocks/>
          </p:cNvCxnSpPr>
          <p:nvPr/>
        </p:nvCxnSpPr>
        <p:spPr>
          <a:xfrm>
            <a:off x="4094044" y="2795810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C1CBF6F-4BAD-41CC-805F-8708399915E1}"/>
              </a:ext>
            </a:extLst>
          </p:cNvPr>
          <p:cNvCxnSpPr>
            <a:cxnSpLocks/>
          </p:cNvCxnSpPr>
          <p:nvPr/>
        </p:nvCxnSpPr>
        <p:spPr>
          <a:xfrm>
            <a:off x="2021840" y="2982623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234603-84D1-4056-B37B-13F509914154}"/>
              </a:ext>
            </a:extLst>
          </p:cNvPr>
          <p:cNvCxnSpPr>
            <a:cxnSpLocks/>
          </p:cNvCxnSpPr>
          <p:nvPr/>
        </p:nvCxnSpPr>
        <p:spPr>
          <a:xfrm>
            <a:off x="4094044" y="2982623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35941C7-F778-4E3D-935D-F937417CC18E}"/>
              </a:ext>
            </a:extLst>
          </p:cNvPr>
          <p:cNvCxnSpPr>
            <a:cxnSpLocks/>
          </p:cNvCxnSpPr>
          <p:nvPr/>
        </p:nvCxnSpPr>
        <p:spPr>
          <a:xfrm>
            <a:off x="7950577" y="2464350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F3E0CF-1264-4BD9-9DAF-DD21B079F437}"/>
              </a:ext>
            </a:extLst>
          </p:cNvPr>
          <p:cNvCxnSpPr>
            <a:cxnSpLocks/>
          </p:cNvCxnSpPr>
          <p:nvPr/>
        </p:nvCxnSpPr>
        <p:spPr>
          <a:xfrm>
            <a:off x="7950577" y="2837976"/>
            <a:ext cx="35507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175543C-F84B-45B9-99E5-00F9BD057BFE}"/>
              </a:ext>
            </a:extLst>
          </p:cNvPr>
          <p:cNvSpPr txBox="1"/>
          <p:nvPr/>
        </p:nvSpPr>
        <p:spPr>
          <a:xfrm>
            <a:off x="8488988" y="2250188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endParaRPr lang="en-ID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B20694-3EB6-4BFA-9124-86A52378DC16}"/>
              </a:ext>
            </a:extLst>
          </p:cNvPr>
          <p:cNvSpPr txBox="1"/>
          <p:nvPr/>
        </p:nvSpPr>
        <p:spPr>
          <a:xfrm>
            <a:off x="8488988" y="2671299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</a:t>
            </a:r>
            <a:endParaRPr lang="en-ID" dirty="0"/>
          </a:p>
        </p:txBody>
      </p:sp>
      <p:pic>
        <p:nvPicPr>
          <p:cNvPr id="87" name="Graphic 86" descr="Bank check">
            <a:extLst>
              <a:ext uri="{FF2B5EF4-FFF2-40B4-BE49-F238E27FC236}">
                <a16:creationId xmlns:a16="http://schemas.microsoft.com/office/drawing/2014/main" id="{C8D85213-E6E0-4C41-A559-E13C3532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062" y="4954381"/>
            <a:ext cx="666446" cy="666446"/>
          </a:xfrm>
          <a:prstGeom prst="rect">
            <a:avLst/>
          </a:prstGeom>
        </p:spPr>
      </p:pic>
      <p:pic>
        <p:nvPicPr>
          <p:cNvPr id="88" name="Graphic 87" descr="Scales of justice">
            <a:extLst>
              <a:ext uri="{FF2B5EF4-FFF2-40B4-BE49-F238E27FC236}">
                <a16:creationId xmlns:a16="http://schemas.microsoft.com/office/drawing/2014/main" id="{D22CC1DE-36D7-478A-8FC2-B0E95AA35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580" y="4954381"/>
            <a:ext cx="666446" cy="66644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0905D95-D584-4C09-BAFE-701BCF082534}"/>
              </a:ext>
            </a:extLst>
          </p:cNvPr>
          <p:cNvSpPr txBox="1"/>
          <p:nvPr/>
        </p:nvSpPr>
        <p:spPr>
          <a:xfrm>
            <a:off x="1126199" y="4417819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Transaksi</a:t>
            </a:r>
            <a:endParaRPr lang="en-ID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E7FE0B-7EB1-4BE2-B05E-C91059365C80}"/>
              </a:ext>
            </a:extLst>
          </p:cNvPr>
          <p:cNvSpPr txBox="1"/>
          <p:nvPr/>
        </p:nvSpPr>
        <p:spPr>
          <a:xfrm>
            <a:off x="2561329" y="4220398"/>
            <a:ext cx="205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Terkomputerisasi</a:t>
            </a:r>
            <a:endParaRPr lang="en-ID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282ABB-DDD7-4233-B320-D7CE6B561DB9}"/>
              </a:ext>
            </a:extLst>
          </p:cNvPr>
          <p:cNvSpPr txBox="1"/>
          <p:nvPr/>
        </p:nvSpPr>
        <p:spPr>
          <a:xfrm>
            <a:off x="4930326" y="4258759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Laporan</a:t>
            </a:r>
            <a:endParaRPr lang="en-US" dirty="0"/>
          </a:p>
          <a:p>
            <a:pPr algn="ctr"/>
            <a:r>
              <a:rPr lang="en-US" dirty="0" err="1"/>
              <a:t>Keuangan</a:t>
            </a:r>
            <a:endParaRPr lang="en-ID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AE7DEA2-2E9B-4DF2-AC89-14B2BEB461C3}"/>
              </a:ext>
            </a:extLst>
          </p:cNvPr>
          <p:cNvCxnSpPr>
            <a:cxnSpLocks/>
          </p:cNvCxnSpPr>
          <p:nvPr/>
        </p:nvCxnSpPr>
        <p:spPr>
          <a:xfrm>
            <a:off x="2039719" y="5199715"/>
            <a:ext cx="9886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50F6FE-B07B-41C2-AE37-02D38312D441}"/>
              </a:ext>
            </a:extLst>
          </p:cNvPr>
          <p:cNvCxnSpPr>
            <a:cxnSpLocks/>
          </p:cNvCxnSpPr>
          <p:nvPr/>
        </p:nvCxnSpPr>
        <p:spPr>
          <a:xfrm>
            <a:off x="4111923" y="5199715"/>
            <a:ext cx="9025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93" descr="Processor">
            <a:extLst>
              <a:ext uri="{FF2B5EF4-FFF2-40B4-BE49-F238E27FC236}">
                <a16:creationId xmlns:a16="http://schemas.microsoft.com/office/drawing/2014/main" id="{ED604A7C-5A6B-407F-BFEC-7416F46CC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7578" y="4915580"/>
            <a:ext cx="744048" cy="74404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C13624-5727-4B9F-BC7B-3E658A1704E4}"/>
              </a:ext>
            </a:extLst>
          </p:cNvPr>
          <p:cNvSpPr txBox="1"/>
          <p:nvPr/>
        </p:nvSpPr>
        <p:spPr>
          <a:xfrm>
            <a:off x="7451410" y="4304925"/>
            <a:ext cx="344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Around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Through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With The Computer</a:t>
            </a:r>
            <a:endParaRPr lang="en-ID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5BAD00-E746-4950-8F6C-06B2678637E7}"/>
              </a:ext>
            </a:extLst>
          </p:cNvPr>
          <p:cNvSpPr txBox="1"/>
          <p:nvPr/>
        </p:nvSpPr>
        <p:spPr>
          <a:xfrm rot="16200000">
            <a:off x="-245096" y="2433155"/>
            <a:ext cx="158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Tradisional</a:t>
            </a:r>
            <a:endParaRPr lang="en-ID" dirty="0">
              <a:latin typeface="+mj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AD10E9-71B0-4796-8B49-E79211CC15CB}"/>
              </a:ext>
            </a:extLst>
          </p:cNvPr>
          <p:cNvSpPr txBox="1"/>
          <p:nvPr/>
        </p:nvSpPr>
        <p:spPr>
          <a:xfrm rot="16200000">
            <a:off x="-16571" y="4743636"/>
            <a:ext cx="113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Modern</a:t>
            </a:r>
            <a:endParaRPr lang="en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5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2C04A-BCBB-9364-2819-8725E669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C7BB0-D078-4C4A-A3D9-A0570793DC6F}"/>
              </a:ext>
            </a:extLst>
          </p:cNvPr>
          <p:cNvSpPr txBox="1"/>
          <p:nvPr/>
        </p:nvSpPr>
        <p:spPr>
          <a:xfrm>
            <a:off x="2694040" y="1286351"/>
            <a:ext cx="479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Around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2E111-2830-40A0-8ED9-0D9989938146}"/>
              </a:ext>
            </a:extLst>
          </p:cNvPr>
          <p:cNvSpPr txBox="1"/>
          <p:nvPr/>
        </p:nvSpPr>
        <p:spPr>
          <a:xfrm>
            <a:off x="1029929" y="4371320"/>
            <a:ext cx="924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“straightforward”; </a:t>
            </a:r>
            <a:r>
              <a:rPr lang="en-US" dirty="0" err="1"/>
              <a:t>transaksi</a:t>
            </a:r>
            <a:r>
              <a:rPr lang="en-US" dirty="0"/>
              <a:t> input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batched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;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men-</a:t>
            </a:r>
            <a:r>
              <a:rPr lang="en-US" i="1" dirty="0"/>
              <a:t>sorting </a:t>
            </a:r>
            <a:r>
              <a:rPr lang="en-US" dirty="0"/>
              <a:t>input data dan meng-</a:t>
            </a:r>
            <a:r>
              <a:rPr lang="en-US" i="1" dirty="0"/>
              <a:t>update </a:t>
            </a:r>
            <a:r>
              <a:rPr lang="en-US" dirty="0"/>
              <a:t>master file “sequentially; </a:t>
            </a:r>
            <a:r>
              <a:rPr lang="en-US" dirty="0" err="1"/>
              <a:t>jejak</a:t>
            </a:r>
            <a:r>
              <a:rPr lang="en-US" dirty="0"/>
              <a:t> audit </a:t>
            </a:r>
            <a:r>
              <a:rPr lang="en-US" dirty="0" err="1"/>
              <a:t>ada</a:t>
            </a:r>
            <a:r>
              <a:rPr lang="en-US" dirty="0"/>
              <a:t> dan </a:t>
            </a:r>
            <a:r>
              <a:rPr lang="en-US" dirty="0" err="1"/>
              <a:t>jelas</a:t>
            </a:r>
            <a:r>
              <a:rPr lang="en-US" dirty="0"/>
              <a:t>; </a:t>
            </a:r>
            <a:r>
              <a:rPr lang="en-US" dirty="0" err="1"/>
              <a:t>lingkungan</a:t>
            </a:r>
            <a:r>
              <a:rPr lang="en-US" dirty="0"/>
              <a:t> relative </a:t>
            </a:r>
            <a:r>
              <a:rPr lang="en-US" dirty="0" err="1"/>
              <a:t>konstan</a:t>
            </a:r>
            <a:r>
              <a:rPr lang="en-US" dirty="0"/>
              <a:t>;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dimodifikasi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9002A3-4FAE-4C6D-ADFB-147ED1F5D96E}"/>
              </a:ext>
            </a:extLst>
          </p:cNvPr>
          <p:cNvSpPr/>
          <p:nvPr/>
        </p:nvSpPr>
        <p:spPr>
          <a:xfrm>
            <a:off x="2694040" y="3257526"/>
            <a:ext cx="4306529" cy="895037"/>
          </a:xfrm>
          <a:custGeom>
            <a:avLst/>
            <a:gdLst>
              <a:gd name="connsiteX0" fmla="*/ 0 w 4306529"/>
              <a:gd name="connsiteY0" fmla="*/ 78658 h 895037"/>
              <a:gd name="connsiteX1" fmla="*/ 2094271 w 4306529"/>
              <a:gd name="connsiteY1" fmla="*/ 894735 h 895037"/>
              <a:gd name="connsiteX2" fmla="*/ 4306529 w 4306529"/>
              <a:gd name="connsiteY2" fmla="*/ 0 h 89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6529" h="895037">
                <a:moveTo>
                  <a:pt x="0" y="78658"/>
                </a:moveTo>
                <a:cubicBezTo>
                  <a:pt x="688258" y="493251"/>
                  <a:pt x="1376516" y="907845"/>
                  <a:pt x="2094271" y="894735"/>
                </a:cubicBezTo>
                <a:cubicBezTo>
                  <a:pt x="2812026" y="881625"/>
                  <a:pt x="3993535" y="162232"/>
                  <a:pt x="4306529" y="0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257D0-1C1F-493F-AB18-8C177D74A0BA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95066B1-ACE0-49CC-97E7-31E34D74B8C8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3696ED2-C411-4DD2-92A9-232B980CF585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Graphic 10" descr="Processor">
            <a:extLst>
              <a:ext uri="{FF2B5EF4-FFF2-40B4-BE49-F238E27FC236}">
                <a16:creationId xmlns:a16="http://schemas.microsoft.com/office/drawing/2014/main" id="{C5E5B954-F35C-4964-89A4-4FCCAE26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pic>
        <p:nvPicPr>
          <p:cNvPr id="12" name="Graphic 11" descr="Bank check">
            <a:extLst>
              <a:ext uri="{FF2B5EF4-FFF2-40B4-BE49-F238E27FC236}">
                <a16:creationId xmlns:a16="http://schemas.microsoft.com/office/drawing/2014/main" id="{B8678152-6F35-4919-AD37-854F3367B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13" name="Graphic 12" descr="Scales of justice">
            <a:extLst>
              <a:ext uri="{FF2B5EF4-FFF2-40B4-BE49-F238E27FC236}">
                <a16:creationId xmlns:a16="http://schemas.microsoft.com/office/drawing/2014/main" id="{EE5BC9CD-60AC-4241-B3C4-D8F8C54E0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27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1F9666B-91FD-4B66-A129-8ADF579CF3A0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A8E1230-B07C-49B4-B6A9-76FE98AE323C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F020D-A6DF-4227-8579-BAB52B3A147C}"/>
              </a:ext>
            </a:extLst>
          </p:cNvPr>
          <p:cNvSpPr txBox="1"/>
          <p:nvPr/>
        </p:nvSpPr>
        <p:spPr>
          <a:xfrm>
            <a:off x="2694040" y="1286351"/>
            <a:ext cx="499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Through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1E9E6-250A-46F0-AC11-4DA20A961995}"/>
              </a:ext>
            </a:extLst>
          </p:cNvPr>
          <p:cNvSpPr txBox="1"/>
          <p:nvPr/>
        </p:nvSpPr>
        <p:spPr>
          <a:xfrm>
            <a:off x="1029929" y="4371320"/>
            <a:ext cx="9244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input &amp; output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; </a:t>
            </a:r>
            <a:r>
              <a:rPr lang="en-US" dirty="0" err="1"/>
              <a:t>pengendalian</a:t>
            </a:r>
            <a:r>
              <a:rPr lang="en-US" dirty="0"/>
              <a:t> intern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;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prosesnya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;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kesenjangan</a:t>
            </a:r>
            <a:r>
              <a:rPr lang="en-US" dirty="0"/>
              <a:t> yang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jejak</a:t>
            </a:r>
            <a:r>
              <a:rPr lang="en-US" dirty="0"/>
              <a:t> audit</a:t>
            </a:r>
            <a:endParaRPr lang="en-ID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F5B755C-352F-404A-8EFD-EB72A20E690B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0" name="Graphic 19" descr="Processor">
            <a:extLst>
              <a:ext uri="{FF2B5EF4-FFF2-40B4-BE49-F238E27FC236}">
                <a16:creationId xmlns:a16="http://schemas.microsoft.com/office/drawing/2014/main" id="{FFB1533D-88C3-471D-8AEA-AA5C01BE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253713-5832-422C-8001-4C517497E845}"/>
              </a:ext>
            </a:extLst>
          </p:cNvPr>
          <p:cNvSpPr txBox="1"/>
          <p:nvPr/>
        </p:nvSpPr>
        <p:spPr>
          <a:xfrm>
            <a:off x="3903407" y="3384007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pic>
        <p:nvPicPr>
          <p:cNvPr id="22" name="Graphic 21" descr="Bank check">
            <a:extLst>
              <a:ext uri="{FF2B5EF4-FFF2-40B4-BE49-F238E27FC236}">
                <a16:creationId xmlns:a16="http://schemas.microsoft.com/office/drawing/2014/main" id="{7B6B90A6-5704-438D-AAA0-F3120664A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23" name="Graphic 22" descr="Scales of justice">
            <a:extLst>
              <a:ext uri="{FF2B5EF4-FFF2-40B4-BE49-F238E27FC236}">
                <a16:creationId xmlns:a16="http://schemas.microsoft.com/office/drawing/2014/main" id="{69323E3B-D0F9-4AAE-8C91-029D798C7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5EA25-406A-4ECE-B6A1-322704F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ACD70B-62C2-4FD3-895E-F1368C9B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00" y="437025"/>
            <a:ext cx="10062611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Pendekatan</a:t>
            </a:r>
            <a:r>
              <a:rPr lang="en-US" dirty="0"/>
              <a:t> Audit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D5C0A-B9A8-4E37-82CB-3F1B33AD5335}"/>
              </a:ext>
            </a:extLst>
          </p:cNvPr>
          <p:cNvSpPr txBox="1"/>
          <p:nvPr/>
        </p:nvSpPr>
        <p:spPr>
          <a:xfrm>
            <a:off x="2694040" y="1286351"/>
            <a:ext cx="434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With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DD81035-B456-40B9-8E1E-E13C70F4F5C1}"/>
              </a:ext>
            </a:extLst>
          </p:cNvPr>
          <p:cNvSpPr/>
          <p:nvPr/>
        </p:nvSpPr>
        <p:spPr>
          <a:xfrm>
            <a:off x="5810865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930F1CCB-B85D-45E6-AC6D-99C9E0D5888D}"/>
              </a:ext>
            </a:extLst>
          </p:cNvPr>
          <p:cNvSpPr/>
          <p:nvPr/>
        </p:nvSpPr>
        <p:spPr>
          <a:xfrm>
            <a:off x="3569110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B956B2F6-0077-4A57-8694-41A3294F63BA}"/>
              </a:ext>
            </a:extLst>
          </p:cNvPr>
          <p:cNvSpPr/>
          <p:nvPr/>
        </p:nvSpPr>
        <p:spPr>
          <a:xfrm>
            <a:off x="1120878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9CF681B0-CC55-4192-B320-2494FF963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2678" y="1976284"/>
            <a:ext cx="1457632" cy="1457632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79A72A8-46A5-4041-A97E-7ACFB9998CEA}"/>
              </a:ext>
            </a:extLst>
          </p:cNvPr>
          <p:cNvSpPr/>
          <p:nvPr/>
        </p:nvSpPr>
        <p:spPr>
          <a:xfrm>
            <a:off x="5810865" y="4732491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18189496-2D84-473F-B3AC-0105F4572D5D}"/>
              </a:ext>
            </a:extLst>
          </p:cNvPr>
          <p:cNvSpPr/>
          <p:nvPr/>
        </p:nvSpPr>
        <p:spPr>
          <a:xfrm>
            <a:off x="3569110" y="4732491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1D529DB9-3C71-4A7E-B1E3-3C0E7B648168}"/>
              </a:ext>
            </a:extLst>
          </p:cNvPr>
          <p:cNvSpPr/>
          <p:nvPr/>
        </p:nvSpPr>
        <p:spPr>
          <a:xfrm>
            <a:off x="1120878" y="4732491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B3A403D3-408B-41F3-A160-A3E9A287E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8349" y="4368698"/>
            <a:ext cx="1425676" cy="14256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0C8AFD-12B7-482D-896E-F1462CA8A93A}"/>
              </a:ext>
            </a:extLst>
          </p:cNvPr>
          <p:cNvSpPr txBox="1"/>
          <p:nvPr/>
        </p:nvSpPr>
        <p:spPr>
          <a:xfrm>
            <a:off x="3903407" y="3324968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8A510-696C-4E37-A27F-9D48E5A469FA}"/>
              </a:ext>
            </a:extLst>
          </p:cNvPr>
          <p:cNvSpPr txBox="1"/>
          <p:nvPr/>
        </p:nvSpPr>
        <p:spPr>
          <a:xfrm>
            <a:off x="3834349" y="5625190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Perangkat</a:t>
            </a:r>
            <a:r>
              <a:rPr lang="en-US" dirty="0"/>
              <a:t> Auditor</a:t>
            </a:r>
            <a:endParaRPr lang="en-ID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ECD421-292A-412E-AA67-1727B483FA19}"/>
              </a:ext>
            </a:extLst>
          </p:cNvPr>
          <p:cNvCxnSpPr>
            <a:cxnSpLocks/>
          </p:cNvCxnSpPr>
          <p:nvPr/>
        </p:nvCxnSpPr>
        <p:spPr>
          <a:xfrm flipH="1">
            <a:off x="2512143" y="3568673"/>
            <a:ext cx="1224115" cy="800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868210-386E-4117-BC8D-2CB76B20CA4F}"/>
              </a:ext>
            </a:extLst>
          </p:cNvPr>
          <p:cNvCxnSpPr>
            <a:cxnSpLocks/>
          </p:cNvCxnSpPr>
          <p:nvPr/>
        </p:nvCxnSpPr>
        <p:spPr>
          <a:xfrm flipH="1">
            <a:off x="4836194" y="3741213"/>
            <a:ext cx="1" cy="854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033F7D-E5EF-454A-BEFE-E2AA4CFC9737}"/>
              </a:ext>
            </a:extLst>
          </p:cNvPr>
          <p:cNvCxnSpPr>
            <a:cxnSpLocks/>
          </p:cNvCxnSpPr>
          <p:nvPr/>
        </p:nvCxnSpPr>
        <p:spPr>
          <a:xfrm flipV="1">
            <a:off x="7146775" y="3332698"/>
            <a:ext cx="0" cy="1181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A01B32-E6EE-4D7D-8A08-162850F75151}"/>
              </a:ext>
            </a:extLst>
          </p:cNvPr>
          <p:cNvSpPr txBox="1"/>
          <p:nvPr/>
        </p:nvSpPr>
        <p:spPr>
          <a:xfrm>
            <a:off x="9281417" y="3038167"/>
            <a:ext cx="2490582" cy="175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asosiasinya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b="1" dirty="0"/>
              <a:t>TABK</a:t>
            </a:r>
            <a:r>
              <a:rPr lang="en-US" dirty="0"/>
              <a:t> pada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pic>
        <p:nvPicPr>
          <p:cNvPr id="38" name="Graphic 37" descr="Bank check">
            <a:extLst>
              <a:ext uri="{FF2B5EF4-FFF2-40B4-BE49-F238E27FC236}">
                <a16:creationId xmlns:a16="http://schemas.microsoft.com/office/drawing/2014/main" id="{95378D19-5DD4-4838-93CB-E88CD694A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3552" y="1689004"/>
            <a:ext cx="2055852" cy="2055850"/>
          </a:xfrm>
          <a:prstGeom prst="rect">
            <a:avLst/>
          </a:prstGeom>
        </p:spPr>
      </p:pic>
      <p:pic>
        <p:nvPicPr>
          <p:cNvPr id="39" name="Graphic 38" descr="Scales of justice">
            <a:extLst>
              <a:ext uri="{FF2B5EF4-FFF2-40B4-BE49-F238E27FC236}">
                <a16:creationId xmlns:a16="http://schemas.microsoft.com/office/drawing/2014/main" id="{FDFC06EC-6788-4322-98B4-E79C3EA85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4610" y="1862042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A2498C-3F02-4DE7-9DDD-0AC3A95A951C}"/>
              </a:ext>
            </a:extLst>
          </p:cNvPr>
          <p:cNvSpPr/>
          <p:nvPr/>
        </p:nvSpPr>
        <p:spPr>
          <a:xfrm>
            <a:off x="8413817" y="2535382"/>
            <a:ext cx="4040419" cy="3854389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Catatan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Pengertian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era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sangatlah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Kekhususan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kuliah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adalah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berkaitan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pengitungan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pengolahan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50AB6-C8B5-44A8-86FE-9196C105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1517085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235B40E-8DD6-4F60-971D-3CE23541E76E}"/>
              </a:ext>
            </a:extLst>
          </p:cNvPr>
          <p:cNvSpPr txBox="1">
            <a:spLocks/>
          </p:cNvSpPr>
          <p:nvPr/>
        </p:nvSpPr>
        <p:spPr>
          <a:xfrm>
            <a:off x="2490636" y="1517085"/>
            <a:ext cx="2073967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Teknik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0651F-C6FE-4C39-8AB2-ACB605E9A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640" y="3424209"/>
            <a:ext cx="1302248" cy="130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74C9DC7-42CD-4D8F-B5FA-C18030DE0648}"/>
              </a:ext>
            </a:extLst>
          </p:cNvPr>
          <p:cNvSpPr txBox="1">
            <a:spLocks/>
          </p:cNvSpPr>
          <p:nvPr/>
        </p:nvSpPr>
        <p:spPr>
          <a:xfrm>
            <a:off x="2490636" y="3424209"/>
            <a:ext cx="4040419" cy="60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Berbantuan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Komputer</a:t>
            </a:r>
            <a:r>
              <a:rPr lang="en-US" sz="2400" b="1" dirty="0">
                <a:solidFill>
                  <a:schemeClr val="tx1"/>
                </a:solidFill>
              </a:rPr>
              <a:t>*</a:t>
            </a:r>
          </a:p>
        </p:txBody>
      </p:sp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4A469662-1901-4153-B9DF-5C623A7C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564" y="1711009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89E455DF-5821-4908-B5CB-185B8098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564" y="361813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759F2C-78FA-48C9-A77B-B390145FD479}"/>
              </a:ext>
            </a:extLst>
          </p:cNvPr>
          <p:cNvSpPr txBox="1"/>
          <p:nvPr/>
        </p:nvSpPr>
        <p:spPr>
          <a:xfrm>
            <a:off x="2409709" y="1883013"/>
            <a:ext cx="619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/>
              <a:t>Cara-</a:t>
            </a:r>
            <a:r>
              <a:rPr lang="en-ID" sz="1800" dirty="0" err="1"/>
              <a:t>cara</a:t>
            </a:r>
            <a:r>
              <a:rPr lang="en-ID" sz="1800" dirty="0"/>
              <a:t> yang </a:t>
            </a:r>
            <a:r>
              <a:rPr lang="en-ID" sz="1800" dirty="0" err="1"/>
              <a:t>ditempuh</a:t>
            </a:r>
            <a:r>
              <a:rPr lang="en-ID" sz="1800" dirty="0"/>
              <a:t> auditor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memperoleh</a:t>
            </a:r>
            <a:r>
              <a:rPr lang="en-ID" sz="1800" dirty="0"/>
              <a:t> </a:t>
            </a:r>
            <a:r>
              <a:rPr lang="en-ID" sz="1800" dirty="0" err="1"/>
              <a:t>pembuktian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membandingkan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sebenarnya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yang </a:t>
            </a:r>
            <a:r>
              <a:rPr lang="en-ID" sz="1800" dirty="0" err="1"/>
              <a:t>seharusnya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944A5-3249-447B-ADCC-4F4703D6DF16}"/>
              </a:ext>
            </a:extLst>
          </p:cNvPr>
          <p:cNvSpPr txBox="1"/>
          <p:nvPr/>
        </p:nvSpPr>
        <p:spPr>
          <a:xfrm>
            <a:off x="2409708" y="3819165"/>
            <a:ext cx="611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000000"/>
                </a:solidFill>
              </a:rPr>
              <a:t>Alat </a:t>
            </a:r>
            <a:r>
              <a:rPr lang="en-ID" dirty="0" err="1">
                <a:solidFill>
                  <a:srgbClr val="000000"/>
                </a:solidFill>
              </a:rPr>
              <a:t>elektronik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otomatis</a:t>
            </a:r>
            <a:r>
              <a:rPr lang="en-ID" dirty="0">
                <a:solidFill>
                  <a:srgbClr val="000000"/>
                </a:solidFill>
              </a:rPr>
              <a:t> yang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menghitung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atau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mengolah</a:t>
            </a:r>
            <a:r>
              <a:rPr lang="en-ID" dirty="0">
                <a:solidFill>
                  <a:srgbClr val="000000"/>
                </a:solidFill>
              </a:rPr>
              <a:t> data </a:t>
            </a:r>
            <a:r>
              <a:rPr lang="en-ID" dirty="0" err="1">
                <a:solidFill>
                  <a:srgbClr val="000000"/>
                </a:solidFill>
              </a:rPr>
              <a:t>secara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cermat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menurut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instruksi</a:t>
            </a:r>
            <a:r>
              <a:rPr lang="en-ID" dirty="0">
                <a:solidFill>
                  <a:srgbClr val="000000"/>
                </a:solidFill>
              </a:rPr>
              <a:t>, dan </a:t>
            </a:r>
            <a:r>
              <a:rPr lang="en-ID" dirty="0" err="1">
                <a:solidFill>
                  <a:srgbClr val="000000"/>
                </a:solidFill>
              </a:rPr>
              <a:t>memberikan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hasil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pengolahan</a:t>
            </a:r>
            <a:r>
              <a:rPr lang="en-ID" dirty="0">
                <a:solidFill>
                  <a:srgbClr val="000000"/>
                </a:solidFill>
              </a:rPr>
              <a:t>, </a:t>
            </a:r>
            <a:r>
              <a:rPr lang="en-ID" dirty="0" err="1">
                <a:solidFill>
                  <a:srgbClr val="000000"/>
                </a:solidFill>
              </a:rPr>
              <a:t>serta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dapat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menjalankan</a:t>
            </a:r>
            <a:r>
              <a:rPr lang="en-ID" dirty="0">
                <a:solidFill>
                  <a:srgbClr val="000000"/>
                </a:solidFill>
              </a:rPr>
              <a:t> </a:t>
            </a:r>
            <a:r>
              <a:rPr lang="en-ID" dirty="0" err="1">
                <a:solidFill>
                  <a:srgbClr val="000000"/>
                </a:solidFill>
              </a:rPr>
              <a:t>sistem</a:t>
            </a:r>
            <a:r>
              <a:rPr lang="en-ID" dirty="0">
                <a:solidFill>
                  <a:srgbClr val="000000"/>
                </a:solidFill>
              </a:rPr>
              <a:t> multimedia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9016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3D85E-6E81-4F2C-B13B-14D98981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E56EC1-61B9-43D7-85C0-894AFB47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40" y="432000"/>
            <a:ext cx="10474298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Definisi</a:t>
            </a:r>
            <a:r>
              <a:rPr lang="en-US" dirty="0"/>
              <a:t> TABK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C0BC2-93DF-45E6-8622-1DEE58484FF4}"/>
              </a:ext>
            </a:extLst>
          </p:cNvPr>
          <p:cNvSpPr/>
          <p:nvPr/>
        </p:nvSpPr>
        <p:spPr>
          <a:xfrm>
            <a:off x="974114" y="1248382"/>
            <a:ext cx="9955143" cy="412397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202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0B7D5-7922-4F26-8680-4AAFC73AAE20}"/>
              </a:ext>
            </a:extLst>
          </p:cNvPr>
          <p:cNvSpPr txBox="1"/>
          <p:nvPr/>
        </p:nvSpPr>
        <p:spPr>
          <a:xfrm>
            <a:off x="1509486" y="1511579"/>
            <a:ext cx="9173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TABK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data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proses </a:t>
            </a:r>
            <a:r>
              <a:rPr lang="en-US" sz="2400" dirty="0" err="1"/>
              <a:t>pelaksanaan</a:t>
            </a:r>
            <a:r>
              <a:rPr lang="en-US" sz="2400" dirty="0"/>
              <a:t> audit.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efektivitas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khususnya</a:t>
            </a:r>
            <a:r>
              <a:rPr lang="en-US" sz="2400" dirty="0"/>
              <a:t> </a:t>
            </a:r>
            <a:r>
              <a:rPr lang="en-US" sz="2400" dirty="0" err="1"/>
              <a:t>pengendalian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</a:t>
            </a:r>
            <a:r>
              <a:rPr lang="en-US" sz="2400" dirty="0" err="1"/>
              <a:t>substantif</a:t>
            </a:r>
            <a:r>
              <a:rPr lang="en-US" sz="2400" dirty="0"/>
              <a:t> yang </a:t>
            </a:r>
            <a:r>
              <a:rPr lang="en-US" sz="2400" dirty="0" err="1"/>
              <a:t>mencakup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data yang </a:t>
            </a:r>
            <a:r>
              <a:rPr lang="en-US" sz="2400" dirty="0" err="1"/>
              <a:t>besar</a:t>
            </a:r>
            <a:r>
              <a:rPr lang="en-US" sz="2400" dirty="0"/>
              <a:t> dan </a:t>
            </a:r>
            <a:r>
              <a:rPr lang="en-US" sz="2400" dirty="0" err="1"/>
              <a:t>kompleksitas</a:t>
            </a:r>
            <a:r>
              <a:rPr lang="en-US" sz="2400" dirty="0"/>
              <a:t> </a:t>
            </a:r>
            <a:r>
              <a:rPr lang="en-US" sz="2400" dirty="0" err="1"/>
              <a:t>transaksi</a:t>
            </a:r>
            <a:r>
              <a:rPr lang="en-US" sz="2400" dirty="0"/>
              <a:t> yang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efektif</a:t>
            </a:r>
            <a:r>
              <a:rPr lang="en-US" sz="2400" dirty="0"/>
              <a:t> dan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audit </a:t>
            </a:r>
            <a:r>
              <a:rPr lang="en-US" sz="2400" dirty="0" err="1"/>
              <a:t>berbantuan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(TABK).</a:t>
            </a:r>
            <a:endParaRPr lang="en-ID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7D0E35F-E473-4C3C-A83E-4955D5DA5012}"/>
              </a:ext>
            </a:extLst>
          </p:cNvPr>
          <p:cNvSpPr txBox="1">
            <a:spLocks/>
          </p:cNvSpPr>
          <p:nvPr/>
        </p:nvSpPr>
        <p:spPr>
          <a:xfrm>
            <a:off x="461029" y="1060102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20294"/>
                </a:solidFill>
              </a:rPr>
              <a:t>“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C332EB1-12B9-492A-8951-61E43D9422C2}"/>
              </a:ext>
            </a:extLst>
          </p:cNvPr>
          <p:cNvSpPr txBox="1">
            <a:spLocks/>
          </p:cNvSpPr>
          <p:nvPr/>
        </p:nvSpPr>
        <p:spPr>
          <a:xfrm>
            <a:off x="10312401" y="4801504"/>
            <a:ext cx="1103084" cy="729813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20294"/>
                </a:solidFill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72370-A803-4BA4-BCD3-730B65DB47AB}"/>
              </a:ext>
            </a:extLst>
          </p:cNvPr>
          <p:cNvSpPr txBox="1"/>
          <p:nvPr/>
        </p:nvSpPr>
        <p:spPr>
          <a:xfrm>
            <a:off x="3316517" y="4100317"/>
            <a:ext cx="706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Dikutip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endParaRPr lang="en-US" sz="1400" dirty="0"/>
          </a:p>
          <a:p>
            <a:pPr algn="r"/>
            <a:r>
              <a:rPr lang="en-US" sz="1400" dirty="0"/>
              <a:t>Lampiran II </a:t>
            </a:r>
            <a:r>
              <a:rPr lang="en-US" sz="1400" dirty="0" err="1"/>
              <a:t>Peraturan</a:t>
            </a:r>
            <a:r>
              <a:rPr lang="en-US" sz="1400" dirty="0"/>
              <a:t> </a:t>
            </a:r>
            <a:r>
              <a:rPr lang="en-US" sz="1400" dirty="0" err="1"/>
              <a:t>Inspektur</a:t>
            </a:r>
            <a:r>
              <a:rPr lang="en-US" sz="1400" dirty="0"/>
              <a:t> </a:t>
            </a:r>
            <a:r>
              <a:rPr lang="en-US" sz="1400" dirty="0" err="1"/>
              <a:t>Jenderal</a:t>
            </a:r>
            <a:r>
              <a:rPr lang="en-US" sz="1400" dirty="0"/>
              <a:t> </a:t>
            </a:r>
            <a:r>
              <a:rPr lang="en-US" sz="1400" dirty="0" err="1"/>
              <a:t>Kemenkeu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Nomor</a:t>
            </a:r>
            <a:r>
              <a:rPr lang="en-US" sz="1400" dirty="0"/>
              <a:t> PER-10/IJ/2014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</a:p>
          <a:p>
            <a:pPr algn="r"/>
            <a:r>
              <a:rPr lang="en-US" sz="1400" dirty="0" err="1"/>
              <a:t>Pedoman</a:t>
            </a:r>
            <a:r>
              <a:rPr lang="en-US" sz="1400" dirty="0"/>
              <a:t> Teknik Audit </a:t>
            </a:r>
            <a:r>
              <a:rPr lang="en-US" sz="1400" dirty="0" err="1"/>
              <a:t>Berbantuan</a:t>
            </a:r>
            <a:r>
              <a:rPr lang="en-US" sz="1400" dirty="0"/>
              <a:t> </a:t>
            </a:r>
            <a:r>
              <a:rPr lang="en-US" sz="1400" dirty="0" err="1"/>
              <a:t>Komputer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871924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339AB-9230-4675-A173-4FD39FD0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0FDFC-DA9A-486C-B61C-9D1A9C1E0D88}"/>
              </a:ext>
            </a:extLst>
          </p:cNvPr>
          <p:cNvSpPr/>
          <p:nvPr/>
        </p:nvSpPr>
        <p:spPr>
          <a:xfrm>
            <a:off x="956515" y="1150374"/>
            <a:ext cx="10517730" cy="26907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4A9153-9235-4D89-AC3A-19A7C393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14" y="432000"/>
            <a:ext cx="10517731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TABK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Audit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5EAB0-9047-490E-9918-4E9D6A656137}"/>
              </a:ext>
            </a:extLst>
          </p:cNvPr>
          <p:cNvSpPr/>
          <p:nvPr/>
        </p:nvSpPr>
        <p:spPr>
          <a:xfrm>
            <a:off x="1290811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89257-B8C2-4BB6-96B1-89D3DBD9B94D}"/>
              </a:ext>
            </a:extLst>
          </p:cNvPr>
          <p:cNvSpPr/>
          <p:nvPr/>
        </p:nvSpPr>
        <p:spPr>
          <a:xfrm>
            <a:off x="4682940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E468-4200-4838-BCF8-836C18288009}"/>
              </a:ext>
            </a:extLst>
          </p:cNvPr>
          <p:cNvSpPr/>
          <p:nvPr/>
        </p:nvSpPr>
        <p:spPr>
          <a:xfrm>
            <a:off x="8075069" y="1795208"/>
            <a:ext cx="3104208" cy="181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46B96-22F0-4171-828E-82A225E1C9B4}"/>
              </a:ext>
            </a:extLst>
          </p:cNvPr>
          <p:cNvSpPr txBox="1"/>
          <p:nvPr/>
        </p:nvSpPr>
        <p:spPr>
          <a:xfrm>
            <a:off x="4889932" y="1220074"/>
            <a:ext cx="217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 Audit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F5D09-33ED-4948-9491-BA3038E5FA28}"/>
              </a:ext>
            </a:extLst>
          </p:cNvPr>
          <p:cNvSpPr txBox="1"/>
          <p:nvPr/>
        </p:nvSpPr>
        <p:spPr>
          <a:xfrm>
            <a:off x="1935721" y="1844368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6B95A-B9A0-428C-A4E3-AE1F03E734EA}"/>
              </a:ext>
            </a:extLst>
          </p:cNvPr>
          <p:cNvSpPr txBox="1"/>
          <p:nvPr/>
        </p:nvSpPr>
        <p:spPr>
          <a:xfrm>
            <a:off x="5273210" y="1844368"/>
            <a:ext cx="19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9B43A-E8D2-462F-9E43-C7C24B49E377}"/>
              </a:ext>
            </a:extLst>
          </p:cNvPr>
          <p:cNvSpPr txBox="1"/>
          <p:nvPr/>
        </p:nvSpPr>
        <p:spPr>
          <a:xfrm>
            <a:off x="8622058" y="1844368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Prosedur</a:t>
            </a:r>
            <a:r>
              <a:rPr lang="en-US" dirty="0"/>
              <a:t> Audit III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5AC12-4D3B-43DF-9DFA-4ED108A11A37}"/>
              </a:ext>
            </a:extLst>
          </p:cNvPr>
          <p:cNvSpPr txBox="1"/>
          <p:nvPr/>
        </p:nvSpPr>
        <p:spPr>
          <a:xfrm>
            <a:off x="3008670" y="4372211"/>
            <a:ext cx="6174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Teknik audit </a:t>
            </a:r>
            <a:r>
              <a:rPr lang="en-ID" sz="1600" dirty="0" err="1"/>
              <a:t>erat</a:t>
            </a:r>
            <a:r>
              <a:rPr lang="en-ID" sz="1600" dirty="0"/>
              <a:t> </a:t>
            </a:r>
            <a:r>
              <a:rPr lang="en-ID" sz="1600" dirty="0" err="1"/>
              <a:t>hubungannya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audit,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teknik-teknik</a:t>
            </a:r>
            <a:r>
              <a:rPr lang="en-ID" sz="1600" dirty="0"/>
              <a:t> audit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audit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tujuan</a:t>
            </a:r>
            <a:r>
              <a:rPr lang="en-ID" sz="1600" dirty="0"/>
              <a:t> audit.</a:t>
            </a:r>
          </a:p>
          <a:p>
            <a:pPr algn="ctr"/>
            <a:r>
              <a:rPr lang="en-ID" sz="1600" dirty="0"/>
              <a:t>Teknik Audit yang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berbantuan</a:t>
            </a:r>
            <a:r>
              <a:rPr lang="en-ID" sz="1600" dirty="0"/>
              <a:t> </a:t>
            </a:r>
            <a:r>
              <a:rPr lang="en-ID" sz="1600" dirty="0" err="1"/>
              <a:t>mesin</a:t>
            </a:r>
            <a:r>
              <a:rPr lang="en-ID" sz="1600" dirty="0"/>
              <a:t>/</a:t>
            </a:r>
            <a:r>
              <a:rPr lang="en-ID" sz="1600" dirty="0" err="1"/>
              <a:t>komputer</a:t>
            </a:r>
            <a:r>
              <a:rPr lang="en-ID" sz="1600" dirty="0"/>
              <a:t> (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contohnya</a:t>
            </a:r>
            <a:r>
              <a:rPr lang="en-ID" sz="1600" dirty="0"/>
              <a:t> pada </a:t>
            </a:r>
            <a:r>
              <a:rPr lang="en-ID" sz="1600" dirty="0" err="1"/>
              <a:t>prosedur</a:t>
            </a:r>
            <a:r>
              <a:rPr lang="en-ID" sz="1600" dirty="0"/>
              <a:t> audit I dan III)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TABK.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43F11-2FC8-4648-9AEE-DE4D90050E5D}"/>
              </a:ext>
            </a:extLst>
          </p:cNvPr>
          <p:cNvSpPr txBox="1"/>
          <p:nvPr/>
        </p:nvSpPr>
        <p:spPr>
          <a:xfrm>
            <a:off x="1592221" y="2334784"/>
            <a:ext cx="2524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Unduh</a:t>
            </a:r>
            <a:r>
              <a:rPr lang="en-US" sz="1400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akuntansi</a:t>
            </a:r>
            <a:r>
              <a:rPr lang="en-US" sz="1400" dirty="0"/>
              <a:t> kas </a:t>
            </a:r>
            <a:r>
              <a:rPr lang="en-US" sz="1400" dirty="0" err="1"/>
              <a:t>perusahaan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ABD02-8839-49D8-B309-712921DCDCA0}"/>
              </a:ext>
            </a:extLst>
          </p:cNvPr>
          <p:cNvSpPr txBox="1"/>
          <p:nvPr/>
        </p:nvSpPr>
        <p:spPr>
          <a:xfrm>
            <a:off x="4972991" y="2334784"/>
            <a:ext cx="2524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b="1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staf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apakah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i="1" dirty="0"/>
              <a:t>account sharing </a:t>
            </a:r>
            <a:endParaRPr lang="en-ID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276EC-1427-4799-B7DA-F596C64A1932}"/>
              </a:ext>
            </a:extLst>
          </p:cNvPr>
          <p:cNvSpPr txBox="1"/>
          <p:nvPr/>
        </p:nvSpPr>
        <p:spPr>
          <a:xfrm>
            <a:off x="8365120" y="2334784"/>
            <a:ext cx="252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Uji </a:t>
            </a:r>
            <a:r>
              <a:rPr lang="en-US" sz="1400" b="1" dirty="0" err="1"/>
              <a:t>kelengkapan</a:t>
            </a:r>
            <a:r>
              <a:rPr lang="en-US" sz="1400" b="1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transaksi</a:t>
            </a:r>
            <a:r>
              <a:rPr lang="en-US" sz="1400" dirty="0"/>
              <a:t> kas yang </a:t>
            </a:r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data </a:t>
            </a:r>
            <a:r>
              <a:rPr lang="en-US" sz="1400" dirty="0" err="1"/>
              <a:t>penjualan</a:t>
            </a:r>
            <a:r>
              <a:rPr lang="en-US" sz="1400" dirty="0"/>
              <a:t> dan </a:t>
            </a:r>
            <a:r>
              <a:rPr lang="en-US" sz="1400" dirty="0" err="1"/>
              <a:t>pembelian</a:t>
            </a:r>
            <a:endParaRPr lang="en-ID" sz="1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F34D87-B7BE-43A6-A93A-23CE5A62F313}"/>
              </a:ext>
            </a:extLst>
          </p:cNvPr>
          <p:cNvSpPr/>
          <p:nvPr/>
        </p:nvSpPr>
        <p:spPr>
          <a:xfrm>
            <a:off x="510409" y="2486135"/>
            <a:ext cx="4027506" cy="1585846"/>
          </a:xfrm>
          <a:custGeom>
            <a:avLst/>
            <a:gdLst>
              <a:gd name="connsiteX0" fmla="*/ 814489 w 2712115"/>
              <a:gd name="connsiteY0" fmla="*/ 0 h 1710812"/>
              <a:gd name="connsiteX1" fmla="*/ 96734 w 2712115"/>
              <a:gd name="connsiteY1" fmla="*/ 1032387 h 1710812"/>
              <a:gd name="connsiteX2" fmla="*/ 2712115 w 2712115"/>
              <a:gd name="connsiteY2" fmla="*/ 1710812 h 171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115" h="1710812">
                <a:moveTo>
                  <a:pt x="814489" y="0"/>
                </a:moveTo>
                <a:cubicBezTo>
                  <a:pt x="297476" y="373626"/>
                  <a:pt x="-219537" y="747252"/>
                  <a:pt x="96734" y="1032387"/>
                </a:cubicBezTo>
                <a:cubicBezTo>
                  <a:pt x="413005" y="1317522"/>
                  <a:pt x="2243444" y="1594464"/>
                  <a:pt x="2712115" y="1710812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91E9DB-2424-4755-9C79-09D17D9637BB}"/>
              </a:ext>
            </a:extLst>
          </p:cNvPr>
          <p:cNvSpPr/>
          <p:nvPr/>
        </p:nvSpPr>
        <p:spPr>
          <a:xfrm>
            <a:off x="6958454" y="2485789"/>
            <a:ext cx="1055048" cy="1476442"/>
          </a:xfrm>
          <a:custGeom>
            <a:avLst/>
            <a:gdLst>
              <a:gd name="connsiteX0" fmla="*/ 0 w 767127"/>
              <a:gd name="connsiteY0" fmla="*/ 0 h 1386348"/>
              <a:gd name="connsiteX1" fmla="*/ 766916 w 767127"/>
              <a:gd name="connsiteY1" fmla="*/ 393290 h 1386348"/>
              <a:gd name="connsiteX2" fmla="*/ 78658 w 767127"/>
              <a:gd name="connsiteY2" fmla="*/ 1386348 h 13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7127" h="1386348">
                <a:moveTo>
                  <a:pt x="0" y="0"/>
                </a:moveTo>
                <a:cubicBezTo>
                  <a:pt x="376903" y="81116"/>
                  <a:pt x="753806" y="162232"/>
                  <a:pt x="766916" y="393290"/>
                </a:cubicBezTo>
                <a:cubicBezTo>
                  <a:pt x="780026" y="624348"/>
                  <a:pt x="180258" y="1194619"/>
                  <a:pt x="78658" y="138634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711AFF-27FE-4F56-A69C-EB6FB78E8271}"/>
              </a:ext>
            </a:extLst>
          </p:cNvPr>
          <p:cNvSpPr/>
          <p:nvPr/>
        </p:nvSpPr>
        <p:spPr>
          <a:xfrm>
            <a:off x="7620000" y="2507226"/>
            <a:ext cx="855406" cy="1543664"/>
          </a:xfrm>
          <a:custGeom>
            <a:avLst/>
            <a:gdLst>
              <a:gd name="connsiteX0" fmla="*/ 855406 w 855406"/>
              <a:gd name="connsiteY0" fmla="*/ 0 h 1543664"/>
              <a:gd name="connsiteX1" fmla="*/ 481781 w 855406"/>
              <a:gd name="connsiteY1" fmla="*/ 943897 h 1543664"/>
              <a:gd name="connsiteX2" fmla="*/ 0 w 855406"/>
              <a:gd name="connsiteY2" fmla="*/ 1543664 h 154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406" h="1543664">
                <a:moveTo>
                  <a:pt x="855406" y="0"/>
                </a:moveTo>
                <a:cubicBezTo>
                  <a:pt x="739877" y="343310"/>
                  <a:pt x="624349" y="686620"/>
                  <a:pt x="481781" y="943897"/>
                </a:cubicBezTo>
                <a:cubicBezTo>
                  <a:pt x="339213" y="1201174"/>
                  <a:pt x="157316" y="1402735"/>
                  <a:pt x="0" y="1543664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19F04-132C-4D46-A386-81D353848C89}"/>
              </a:ext>
            </a:extLst>
          </p:cNvPr>
          <p:cNvSpPr txBox="1"/>
          <p:nvPr/>
        </p:nvSpPr>
        <p:spPr>
          <a:xfrm>
            <a:off x="4970849" y="391980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Teknik Audit</a:t>
            </a:r>
            <a:endParaRPr lang="en-ID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EBF673-3FB2-41E6-86CD-B0FC797EA62D}"/>
              </a:ext>
            </a:extLst>
          </p:cNvPr>
          <p:cNvSpPr/>
          <p:nvPr/>
        </p:nvSpPr>
        <p:spPr>
          <a:xfrm>
            <a:off x="5660806" y="2319118"/>
            <a:ext cx="1297647" cy="3313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9C5F26-781C-445C-9F87-FE173B1B996D}"/>
              </a:ext>
            </a:extLst>
          </p:cNvPr>
          <p:cNvSpPr/>
          <p:nvPr/>
        </p:nvSpPr>
        <p:spPr>
          <a:xfrm>
            <a:off x="1632866" y="2349827"/>
            <a:ext cx="926306" cy="2726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BA53A0-EC90-40AD-8CCC-D610D02610FD}"/>
              </a:ext>
            </a:extLst>
          </p:cNvPr>
          <p:cNvSpPr/>
          <p:nvPr/>
        </p:nvSpPr>
        <p:spPr>
          <a:xfrm>
            <a:off x="8424218" y="2312269"/>
            <a:ext cx="1655434" cy="3381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865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CBFC4-92A2-43F7-A7E8-C91FFECF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B5D61-DB2D-4610-BCE4-598E82BF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533359"/>
            <a:ext cx="10522527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TABK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49C5E-4ABD-4BEA-A6F7-9A5400CC9A63}"/>
              </a:ext>
            </a:extLst>
          </p:cNvPr>
          <p:cNvSpPr txBox="1"/>
          <p:nvPr/>
        </p:nvSpPr>
        <p:spPr>
          <a:xfrm>
            <a:off x="831273" y="2109642"/>
            <a:ext cx="10522527" cy="341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perincian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dan </a:t>
            </a:r>
            <a:r>
              <a:rPr lang="en-US" sz="1600" dirty="0" err="1"/>
              <a:t>saldo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i="1" dirty="0"/>
              <a:t>file </a:t>
            </a:r>
            <a:r>
              <a:rPr lang="en-US" sz="1600" dirty="0" err="1"/>
              <a:t>komputer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i="1" dirty="0"/>
              <a:t>review </a:t>
            </a:r>
            <a:r>
              <a:rPr lang="en-US" sz="1600" dirty="0" err="1"/>
              <a:t>analitik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biasa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err="1"/>
              <a:t>Pengujian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Mengakses</a:t>
            </a:r>
            <a:r>
              <a:rPr lang="en-ID" sz="1600" dirty="0"/>
              <a:t> </a:t>
            </a:r>
            <a:r>
              <a:rPr lang="en-ID" sz="1600" i="1" dirty="0"/>
              <a:t>file,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membaca</a:t>
            </a:r>
            <a:r>
              <a:rPr lang="en-ID" sz="1600" dirty="0"/>
              <a:t> </a:t>
            </a:r>
            <a:r>
              <a:rPr lang="en-ID" sz="1600" i="1" dirty="0"/>
              <a:t>file </a:t>
            </a:r>
            <a:r>
              <a:rPr lang="en-ID" sz="1600" dirty="0"/>
              <a:t>yang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i="1" dirty="0"/>
              <a:t>record </a:t>
            </a:r>
            <a:r>
              <a:rPr lang="en-ID" sz="1600" dirty="0"/>
              <a:t>dan </a:t>
            </a:r>
            <a:r>
              <a:rPr lang="en-ID" sz="1600" dirty="0" err="1"/>
              <a:t>berbeda</a:t>
            </a:r>
            <a:r>
              <a:rPr lang="en-ID" sz="1600" dirty="0"/>
              <a:t> </a:t>
            </a:r>
            <a:r>
              <a:rPr lang="en-ID" sz="1600" dirty="0" err="1"/>
              <a:t>formatnya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Mengelompokkan</a:t>
            </a:r>
            <a:r>
              <a:rPr lang="en-ID" sz="1600" dirty="0"/>
              <a:t> data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kriteria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Mengorganisasi</a:t>
            </a:r>
            <a:r>
              <a:rPr lang="en-ID" sz="1600" dirty="0"/>
              <a:t> </a:t>
            </a:r>
            <a:r>
              <a:rPr lang="en-ID" sz="1600" i="1" dirty="0"/>
              <a:t>file</a:t>
            </a:r>
            <a:r>
              <a:rPr lang="en-ID" sz="1600" dirty="0"/>
              <a:t>,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menyortir</a:t>
            </a:r>
            <a:r>
              <a:rPr lang="en-ID" sz="1600" dirty="0"/>
              <a:t> dan </a:t>
            </a:r>
            <a:r>
              <a:rPr lang="en-ID" sz="1600" dirty="0" err="1"/>
              <a:t>menggabungkan</a:t>
            </a:r>
            <a:endParaRPr lang="en-ID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laporan</a:t>
            </a:r>
            <a:r>
              <a:rPr lang="en-ID" sz="1600" dirty="0"/>
              <a:t>, </a:t>
            </a:r>
            <a:r>
              <a:rPr lang="en-ID" sz="1600" dirty="0" err="1"/>
              <a:t>mengedit</a:t>
            </a:r>
            <a:r>
              <a:rPr lang="en-ID" sz="1600" dirty="0"/>
              <a:t> dan </a:t>
            </a:r>
            <a:r>
              <a:rPr lang="en-ID" sz="1600" dirty="0" err="1"/>
              <a:t>memformat</a:t>
            </a:r>
            <a:r>
              <a:rPr lang="en-ID" sz="1600" dirty="0"/>
              <a:t> </a:t>
            </a:r>
            <a:r>
              <a:rPr lang="en-ID" sz="1600" dirty="0" err="1"/>
              <a:t>keluaran</a:t>
            </a:r>
            <a:r>
              <a:rPr lang="en-ID" sz="1600" dirty="0"/>
              <a:t>; dan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persamaan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operasi</a:t>
            </a:r>
            <a:r>
              <a:rPr lang="en-ID" sz="1600" dirty="0"/>
              <a:t> </a:t>
            </a:r>
            <a:r>
              <a:rPr lang="en-ID" sz="1600" dirty="0" err="1"/>
              <a:t>rasional</a:t>
            </a:r>
            <a:endParaRPr lang="en-ID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8B9B1-7D3F-41FA-A0F6-9404DFC1F06B}"/>
              </a:ext>
            </a:extLst>
          </p:cNvPr>
          <p:cNvSpPr txBox="1"/>
          <p:nvPr/>
        </p:nvSpPr>
        <p:spPr>
          <a:xfrm>
            <a:off x="870026" y="1039010"/>
            <a:ext cx="1036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Profesional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Akuntan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Publik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(SPAP)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Pernyataan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nomor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59 SA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Seksi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327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tentang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setidaknya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menjelaskan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Sembilan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manfaat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penerapan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TABK pada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pelaksanaan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berbagai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prosedur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audit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berikut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ID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7658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A3CD-C835-421C-9A9B-8ADCC33B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F304A1-20E1-4C87-99F4-D558904E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7" y="432000"/>
            <a:ext cx="10518144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TABK pada Audit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CDF741-F7A3-4092-952D-765175721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845897"/>
              </p:ext>
            </p:extLst>
          </p:nvPr>
        </p:nvGraphicFramePr>
        <p:xfrm>
          <a:off x="835657" y="719666"/>
          <a:ext cx="105206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63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E4C8-1244-4B5E-B477-486A4B99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B973A-D452-4156-B2DD-99C28C36EC6F}"/>
              </a:ext>
            </a:extLst>
          </p:cNvPr>
          <p:cNvSpPr txBox="1"/>
          <p:nvPr/>
        </p:nvSpPr>
        <p:spPr>
          <a:xfrm>
            <a:off x="1102667" y="1490389"/>
            <a:ext cx="5088428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Spreadsheet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Excel, Lotus 123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Query &amp; Reporting Application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 Query, Crystal Report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Database Management System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Ms. Access, MySQL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Generalized Audit Software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ACL, IDEA, Arbutus</a:t>
            </a:r>
            <a:endParaRPr lang="en-ID" dirty="0"/>
          </a:p>
        </p:txBody>
      </p:sp>
      <p:pic>
        <p:nvPicPr>
          <p:cNvPr id="6" name="Picture 4" descr="Hasil gambar untuk Excel logo png">
            <a:extLst>
              <a:ext uri="{FF2B5EF4-FFF2-40B4-BE49-F238E27FC236}">
                <a16:creationId xmlns:a16="http://schemas.microsoft.com/office/drawing/2014/main" id="{673F5623-F536-4313-822F-F6EAF14B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0143"/>
            <a:ext cx="978672" cy="9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asil gambar untuk Access logo png">
            <a:extLst>
              <a:ext uri="{FF2B5EF4-FFF2-40B4-BE49-F238E27FC236}">
                <a16:creationId xmlns:a16="http://schemas.microsoft.com/office/drawing/2014/main" id="{A751DB84-CAAE-4C3F-84FF-B6192A02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01" y="3770510"/>
            <a:ext cx="739138" cy="70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EFE9CF-7BA4-453B-BBBA-97A5F845DE80}"/>
              </a:ext>
            </a:extLst>
          </p:cNvPr>
          <p:cNvGrpSpPr/>
          <p:nvPr/>
        </p:nvGrpSpPr>
        <p:grpSpPr>
          <a:xfrm>
            <a:off x="5798868" y="3170336"/>
            <a:ext cx="3809430" cy="1527495"/>
            <a:chOff x="5252204" y="2265239"/>
            <a:chExt cx="2742694" cy="1099758"/>
          </a:xfrm>
        </p:grpSpPr>
        <p:pic>
          <p:nvPicPr>
            <p:cNvPr id="9" name="Picture 2" descr="Hasil gambar untuk ACL logo png">
              <a:extLst>
                <a:ext uri="{FF2B5EF4-FFF2-40B4-BE49-F238E27FC236}">
                  <a16:creationId xmlns:a16="http://schemas.microsoft.com/office/drawing/2014/main" id="{76FA5FF1-8CAF-464E-A59A-96C3D18F1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857" y="2403795"/>
              <a:ext cx="907847" cy="490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Gambar terkait">
              <a:extLst>
                <a:ext uri="{FF2B5EF4-FFF2-40B4-BE49-F238E27FC236}">
                  <a16:creationId xmlns:a16="http://schemas.microsoft.com/office/drawing/2014/main" id="{1CB93028-1529-4899-B89D-A53D61E28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858" y="2652681"/>
              <a:ext cx="1051040" cy="536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asil gambar untuk SQL Server Parallel Data Warehouse logo png">
              <a:extLst>
                <a:ext uri="{FF2B5EF4-FFF2-40B4-BE49-F238E27FC236}">
                  <a16:creationId xmlns:a16="http://schemas.microsoft.com/office/drawing/2014/main" id="{99861576-D60D-4274-A634-E27C287D2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204" y="2940944"/>
              <a:ext cx="1736321" cy="42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Hasil gambar untuk oracle logo png">
              <a:extLst>
                <a:ext uri="{FF2B5EF4-FFF2-40B4-BE49-F238E27FC236}">
                  <a16:creationId xmlns:a16="http://schemas.microsoft.com/office/drawing/2014/main" id="{99BA9F45-EBC7-43B0-AC25-555C056F5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51" y="2265239"/>
              <a:ext cx="879807" cy="855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E26BEE-F486-4299-A1E4-5C955E24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94" y="432000"/>
            <a:ext cx="10457506" cy="432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TABK</a:t>
            </a:r>
          </a:p>
        </p:txBody>
      </p:sp>
    </p:spTree>
    <p:extLst>
      <p:ext uri="{BB962C8B-B14F-4D97-AF65-F5344CB8AC3E}">
        <p14:creationId xmlns:p14="http://schemas.microsoft.com/office/powerpoint/2010/main" val="408595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323-8552-5D42-54B9-F3861708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2CB317EA-7DF2-DED0-5EF7-C5F54E38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00" y="441082"/>
            <a:ext cx="2642070" cy="242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4AE5C-066F-1D4D-F932-C305C301B374}"/>
              </a:ext>
            </a:extLst>
          </p:cNvPr>
          <p:cNvSpPr txBox="1"/>
          <p:nvPr/>
        </p:nvSpPr>
        <p:spPr>
          <a:xfrm>
            <a:off x="436880" y="885221"/>
            <a:ext cx="600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Teuku Raja </a:t>
            </a:r>
            <a:r>
              <a:rPr lang="en-US" sz="3600" b="1" dirty="0"/>
              <a:t>Irfan </a:t>
            </a:r>
            <a:r>
              <a:rPr lang="en-US" sz="3600" dirty="0"/>
              <a:t>Radarma</a:t>
            </a:r>
            <a:endParaRPr lang="en-US" sz="3200" dirty="0"/>
          </a:p>
          <a:p>
            <a:pPr algn="r"/>
            <a:r>
              <a:rPr lang="en-US" dirty="0"/>
              <a:t>Unit </a:t>
            </a:r>
            <a:r>
              <a:rPr lang="en-US" dirty="0" err="1"/>
              <a:t>Kerja</a:t>
            </a:r>
            <a:r>
              <a:rPr lang="en-US" dirty="0"/>
              <a:t>: </a:t>
            </a:r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r>
              <a:rPr lang="en-US" dirty="0"/>
              <a:t> </a:t>
            </a:r>
            <a:r>
              <a:rPr lang="en-US" dirty="0" err="1"/>
              <a:t>Kemenkeu</a:t>
            </a:r>
            <a:endParaRPr lang="en-US" dirty="0"/>
          </a:p>
          <a:p>
            <a:pPr algn="r"/>
            <a:r>
              <a:rPr lang="en-US" dirty="0"/>
              <a:t>Email: </a:t>
            </a:r>
            <a:r>
              <a:rPr lang="en-US" dirty="0">
                <a:hlinkClick r:id="rId3"/>
              </a:rPr>
              <a:t>teuku.radarma@kemenkeu.go.id</a:t>
            </a:r>
            <a:endParaRPr lang="en-US" dirty="0"/>
          </a:p>
          <a:p>
            <a:pPr algn="r"/>
            <a:r>
              <a:rPr lang="en-US" dirty="0" err="1"/>
              <a:t>Telepon</a:t>
            </a:r>
            <a:r>
              <a:rPr lang="en-US" dirty="0"/>
              <a:t>/WA: +62 89652063776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8E929-D749-73A7-284A-AFD326228038}"/>
              </a:ext>
            </a:extLst>
          </p:cNvPr>
          <p:cNvCxnSpPr/>
          <p:nvPr/>
        </p:nvCxnSpPr>
        <p:spPr>
          <a:xfrm>
            <a:off x="1036320" y="4906072"/>
            <a:ext cx="10078720" cy="0"/>
          </a:xfrm>
          <a:prstGeom prst="straightConnector1">
            <a:avLst/>
          </a:prstGeom>
          <a:ln w="3810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D1AA8-A105-DEEA-C65B-D03A3452AB83}"/>
              </a:ext>
            </a:extLst>
          </p:cNvPr>
          <p:cNvSpPr/>
          <p:nvPr/>
        </p:nvSpPr>
        <p:spPr>
          <a:xfrm>
            <a:off x="98552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AC75E1-0387-6346-3F3E-59EE8BAE7167}"/>
              </a:ext>
            </a:extLst>
          </p:cNvPr>
          <p:cNvSpPr/>
          <p:nvPr/>
        </p:nvSpPr>
        <p:spPr>
          <a:xfrm>
            <a:off x="3046068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C02FB-8DC6-4BE4-67D4-27970D167191}"/>
              </a:ext>
            </a:extLst>
          </p:cNvPr>
          <p:cNvSpPr txBox="1"/>
          <p:nvPr/>
        </p:nvSpPr>
        <p:spPr>
          <a:xfrm>
            <a:off x="951671" y="4074474"/>
            <a:ext cx="148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</a:t>
            </a:r>
          </a:p>
          <a:p>
            <a:r>
              <a:rPr lang="en-US" dirty="0"/>
              <a:t>Lahir, Jakarta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79740-7413-6AEF-B692-FBB7D0568DF8}"/>
              </a:ext>
            </a:extLst>
          </p:cNvPr>
          <p:cNvSpPr txBox="1"/>
          <p:nvPr/>
        </p:nvSpPr>
        <p:spPr>
          <a:xfrm>
            <a:off x="3028237" y="5070493"/>
            <a:ext cx="11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  <a:p>
            <a:r>
              <a:rPr lang="en-US" dirty="0"/>
              <a:t>DIII STAN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8A7E37-B602-E776-5269-8ADF0F417B58}"/>
              </a:ext>
            </a:extLst>
          </p:cNvPr>
          <p:cNvSpPr/>
          <p:nvPr/>
        </p:nvSpPr>
        <p:spPr>
          <a:xfrm>
            <a:off x="4712010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B62D-E2C3-DAB2-5EA8-D0BB3F3E4E5E}"/>
              </a:ext>
            </a:extLst>
          </p:cNvPr>
          <p:cNvSpPr txBox="1"/>
          <p:nvPr/>
        </p:nvSpPr>
        <p:spPr>
          <a:xfrm>
            <a:off x="4712010" y="3794193"/>
            <a:ext cx="223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  <a:p>
            <a:r>
              <a:rPr lang="en-US" dirty="0" err="1"/>
              <a:t>Inspektorat</a:t>
            </a:r>
            <a:r>
              <a:rPr lang="en-US" dirty="0"/>
              <a:t> </a:t>
            </a:r>
            <a:r>
              <a:rPr lang="en-US" dirty="0" err="1"/>
              <a:t>Jenderal</a:t>
            </a:r>
            <a:endParaRPr lang="en-US" dirty="0"/>
          </a:p>
          <a:p>
            <a:r>
              <a:rPr lang="en-US" dirty="0" err="1"/>
              <a:t>Kemenkeu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45C8E5-E65C-6256-7033-D92926E6072B}"/>
              </a:ext>
            </a:extLst>
          </p:cNvPr>
          <p:cNvSpPr/>
          <p:nvPr/>
        </p:nvSpPr>
        <p:spPr>
          <a:xfrm>
            <a:off x="6675032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8016F-4EAC-E77E-C1F5-805A7534F671}"/>
              </a:ext>
            </a:extLst>
          </p:cNvPr>
          <p:cNvSpPr txBox="1"/>
          <p:nvPr/>
        </p:nvSpPr>
        <p:spPr>
          <a:xfrm>
            <a:off x="6675032" y="5061027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r>
              <a:rPr lang="en-US" dirty="0"/>
              <a:t>S1 Universitas </a:t>
            </a:r>
            <a:r>
              <a:rPr lang="en-US" dirty="0" err="1"/>
              <a:t>Andalas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394978-CCE5-B7D5-BD2E-6846BA554102}"/>
              </a:ext>
            </a:extLst>
          </p:cNvPr>
          <p:cNvSpPr/>
          <p:nvPr/>
        </p:nvSpPr>
        <p:spPr>
          <a:xfrm>
            <a:off x="8686824" y="4804471"/>
            <a:ext cx="172717" cy="172717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6CD53-1491-A2BE-0ED0-869198C86F05}"/>
              </a:ext>
            </a:extLst>
          </p:cNvPr>
          <p:cNvSpPr txBox="1"/>
          <p:nvPr/>
        </p:nvSpPr>
        <p:spPr>
          <a:xfrm>
            <a:off x="8610600" y="3984968"/>
            <a:ext cx="322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S2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06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TABK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6815-6D1A-2136-FEB7-5B68FA9A3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semester ini</a:t>
            </a:r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8002-5277-4141-9C2F-05F39D2D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94"/>
            <a:ext cx="10515600" cy="1325563"/>
          </a:xfrm>
        </p:spPr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FC5-DE70-44F9-96E9-A069AFC3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3E41CA-B7DB-4763-8429-41F52A220016}"/>
              </a:ext>
            </a:extLst>
          </p:cNvPr>
          <p:cNvSpPr/>
          <p:nvPr/>
        </p:nvSpPr>
        <p:spPr>
          <a:xfrm>
            <a:off x="3567629" y="1245778"/>
            <a:ext cx="3178668" cy="3178668"/>
          </a:xfrm>
          <a:prstGeom prst="ellipse">
            <a:avLst/>
          </a:prstGeom>
          <a:solidFill>
            <a:srgbClr val="E4D304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BD54D-894B-4A39-A23A-35268AEBCDC4}"/>
              </a:ext>
            </a:extLst>
          </p:cNvPr>
          <p:cNvSpPr/>
          <p:nvPr/>
        </p:nvSpPr>
        <p:spPr>
          <a:xfrm>
            <a:off x="4753843" y="3149555"/>
            <a:ext cx="2935252" cy="2935252"/>
          </a:xfrm>
          <a:prstGeom prst="ellipse">
            <a:avLst/>
          </a:prstGeom>
          <a:solidFill>
            <a:schemeClr val="accent3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79C9C9-3FDB-4DF8-A311-50A5ECBC49FE}"/>
              </a:ext>
            </a:extLst>
          </p:cNvPr>
          <p:cNvSpPr/>
          <p:nvPr/>
        </p:nvSpPr>
        <p:spPr>
          <a:xfrm>
            <a:off x="5486676" y="1270000"/>
            <a:ext cx="3178668" cy="3178668"/>
          </a:xfrm>
          <a:prstGeom prst="ellipse">
            <a:avLst/>
          </a:prstGeom>
          <a:solidFill>
            <a:schemeClr val="accent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53141-5079-4A71-88DD-F8CDA1F4A88C}"/>
              </a:ext>
            </a:extLst>
          </p:cNvPr>
          <p:cNvSpPr txBox="1"/>
          <p:nvPr/>
        </p:nvSpPr>
        <p:spPr>
          <a:xfrm>
            <a:off x="3809947" y="2008825"/>
            <a:ext cx="1887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Audit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A9749-FF5B-4EA9-9533-64FDD6FBCE02}"/>
              </a:ext>
            </a:extLst>
          </p:cNvPr>
          <p:cNvSpPr txBox="1"/>
          <p:nvPr/>
        </p:nvSpPr>
        <p:spPr>
          <a:xfrm>
            <a:off x="6746297" y="2031468"/>
            <a:ext cx="163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CB345-3590-4B11-A83F-6592979E8D32}"/>
              </a:ext>
            </a:extLst>
          </p:cNvPr>
          <p:cNvSpPr txBox="1"/>
          <p:nvPr/>
        </p:nvSpPr>
        <p:spPr>
          <a:xfrm>
            <a:off x="4753844" y="4431927"/>
            <a:ext cx="285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Perkantoran</a:t>
            </a:r>
            <a:r>
              <a:rPr lang="en-US" sz="2400" dirty="0"/>
              <a:t> dan </a:t>
            </a:r>
            <a:r>
              <a:rPr lang="en-US" sz="2400" dirty="0" err="1"/>
              <a:t>Akuntansi</a:t>
            </a:r>
            <a:endParaRPr lang="en-ID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D8153-00B4-45EB-9013-39EA9641D08E}"/>
              </a:ext>
            </a:extLst>
          </p:cNvPr>
          <p:cNvSpPr txBox="1"/>
          <p:nvPr/>
        </p:nvSpPr>
        <p:spPr>
          <a:xfrm>
            <a:off x="5486676" y="3248339"/>
            <a:ext cx="130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TABK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41650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Pengolahan</a:t>
            </a:r>
            <a:r>
              <a:rPr lang="en-US" sz="1600" dirty="0">
                <a:solidFill>
                  <a:srgbClr val="020294"/>
                </a:solidFill>
              </a:rPr>
              <a:t> Data </a:t>
            </a:r>
            <a:r>
              <a:rPr lang="en-US" sz="1600" dirty="0" err="1">
                <a:solidFill>
                  <a:srgbClr val="020294"/>
                </a:solidFill>
              </a:rPr>
              <a:t>Elektronik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Pengendalian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Aplikasi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Impor</a:t>
            </a:r>
            <a:r>
              <a:rPr lang="en-US" sz="1600" dirty="0">
                <a:solidFill>
                  <a:srgbClr val="020294"/>
                </a:solidFill>
              </a:rPr>
              <a:t> dan </a:t>
            </a:r>
            <a:r>
              <a:rPr lang="en-US" sz="1600" dirty="0" err="1">
                <a:solidFill>
                  <a:srgbClr val="020294"/>
                </a:solidFill>
              </a:rPr>
              <a:t>Ekspor</a:t>
            </a:r>
            <a:r>
              <a:rPr lang="en-US" sz="1600" dirty="0">
                <a:solidFill>
                  <a:srgbClr val="020294"/>
                </a:solidFill>
              </a:rPr>
              <a:t> Data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rgbClr val="020294"/>
                </a:solidFill>
              </a:rPr>
              <a:t>Simulasi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Sejajar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65BA-35BE-7884-2287-81B3D0A0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Final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E030-462B-EBA6-6F05-73C0D272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7E386-F4BD-7544-284B-B0BFB2E06206}"/>
              </a:ext>
            </a:extLst>
          </p:cNvPr>
          <p:cNvSpPr/>
          <p:nvPr/>
        </p:nvSpPr>
        <p:spPr>
          <a:xfrm>
            <a:off x="1027965" y="2131900"/>
            <a:ext cx="4572000" cy="486383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Aktivitas</a:t>
            </a:r>
            <a:r>
              <a:rPr lang="en-US" b="1" dirty="0">
                <a:solidFill>
                  <a:schemeClr val="tx1"/>
                </a:solidFill>
              </a:rPr>
              <a:t> (50%)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D6BB6-5C1C-73ED-5BBA-E77E80E24B2D}"/>
              </a:ext>
            </a:extLst>
          </p:cNvPr>
          <p:cNvSpPr/>
          <p:nvPr/>
        </p:nvSpPr>
        <p:spPr>
          <a:xfrm>
            <a:off x="5599965" y="2131900"/>
            <a:ext cx="2286000" cy="486383"/>
          </a:xfrm>
          <a:prstGeom prst="rect">
            <a:avLst/>
          </a:prstGeom>
          <a:solidFill>
            <a:srgbClr val="02029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UTS (25%)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E3C29-F724-EDBD-8AB4-8B1D01D4CE97}"/>
              </a:ext>
            </a:extLst>
          </p:cNvPr>
          <p:cNvSpPr/>
          <p:nvPr/>
        </p:nvSpPr>
        <p:spPr>
          <a:xfrm>
            <a:off x="7885965" y="2131900"/>
            <a:ext cx="2286000" cy="486383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UAS (25%)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14945-E1E0-B961-9117-5E9E20DC8571}"/>
              </a:ext>
            </a:extLst>
          </p:cNvPr>
          <p:cNvSpPr/>
          <p:nvPr/>
        </p:nvSpPr>
        <p:spPr>
          <a:xfrm>
            <a:off x="1027965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C4961E-1EB1-9736-EE86-4EC454BB325A}"/>
              </a:ext>
            </a:extLst>
          </p:cNvPr>
          <p:cNvSpPr/>
          <p:nvPr/>
        </p:nvSpPr>
        <p:spPr>
          <a:xfrm>
            <a:off x="4712379" y="3437159"/>
            <a:ext cx="9144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419FF-A60A-46CE-D68A-E88E64876BAE}"/>
              </a:ext>
            </a:extLst>
          </p:cNvPr>
          <p:cNvSpPr/>
          <p:nvPr/>
        </p:nvSpPr>
        <p:spPr>
          <a:xfrm>
            <a:off x="1953362" y="3438085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3FA88-0DC4-253F-8CAE-9F3B6EDB8460}"/>
              </a:ext>
            </a:extLst>
          </p:cNvPr>
          <p:cNvSpPr/>
          <p:nvPr/>
        </p:nvSpPr>
        <p:spPr>
          <a:xfrm>
            <a:off x="3328702" y="3437159"/>
            <a:ext cx="1371600" cy="484632"/>
          </a:xfrm>
          <a:prstGeom prst="rect">
            <a:avLst/>
          </a:prstGeom>
          <a:solidFill>
            <a:srgbClr val="E4D30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15%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8BD4A3B-AD94-B6FD-AB9E-E38BF860DD5E}"/>
              </a:ext>
            </a:extLst>
          </p:cNvPr>
          <p:cNvSpPr/>
          <p:nvPr/>
        </p:nvSpPr>
        <p:spPr>
          <a:xfrm>
            <a:off x="3085365" y="2783655"/>
            <a:ext cx="457200" cy="4863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4372F-D80B-5275-188F-3B2997388515}"/>
              </a:ext>
            </a:extLst>
          </p:cNvPr>
          <p:cNvSpPr txBox="1"/>
          <p:nvPr/>
        </p:nvSpPr>
        <p:spPr>
          <a:xfrm>
            <a:off x="896789" y="3921791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kehadiran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9DF82-7D43-0BFA-B525-024AAEB6BD7B}"/>
              </a:ext>
            </a:extLst>
          </p:cNvPr>
          <p:cNvSpPr txBox="1"/>
          <p:nvPr/>
        </p:nvSpPr>
        <p:spPr>
          <a:xfrm>
            <a:off x="2277591" y="390201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tugas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6FBE8-1DBE-9946-AAB7-1D310AC8DB62}"/>
              </a:ext>
            </a:extLst>
          </p:cNvPr>
          <p:cNvSpPr txBox="1"/>
          <p:nvPr/>
        </p:nvSpPr>
        <p:spPr>
          <a:xfrm>
            <a:off x="3669001" y="390201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3D2B9-2DB4-E44B-EE5B-6D89F88DCD7F}"/>
              </a:ext>
            </a:extLst>
          </p:cNvPr>
          <p:cNvSpPr txBox="1"/>
          <p:nvPr/>
        </p:nvSpPr>
        <p:spPr>
          <a:xfrm>
            <a:off x="4526066" y="3898909"/>
            <a:ext cx="121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partisipasi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2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8F37-A50D-160F-959B-451148F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Partisipasi</a:t>
            </a:r>
            <a:r>
              <a:rPr lang="en-US" sz="4000" dirty="0"/>
              <a:t> Kelas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DAE2-B333-C41A-41EF-77E61956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Setiap slide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ini berarti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mengharapkan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semua.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google, </a:t>
            </a:r>
            <a:r>
              <a:rPr lang="en-US" dirty="0" err="1"/>
              <a:t>buku</a:t>
            </a:r>
            <a:r>
              <a:rPr lang="en-US" dirty="0"/>
              <a:t>, ChatGPT,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AD7F-78E8-3D5C-5B0C-29E8CDE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AC256A-6413-5F5E-2CE2-AF1B8027625D}"/>
              </a:ext>
            </a:extLst>
          </p:cNvPr>
          <p:cNvSpPr/>
          <p:nvPr/>
        </p:nvSpPr>
        <p:spPr>
          <a:xfrm>
            <a:off x="9209057" y="2186359"/>
            <a:ext cx="2346960" cy="2346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Exclamation mark with solid fill">
            <a:extLst>
              <a:ext uri="{FF2B5EF4-FFF2-40B4-BE49-F238E27FC236}">
                <a16:creationId xmlns:a16="http://schemas.microsoft.com/office/drawing/2014/main" id="{C3D9E656-21FD-6FE4-2B5D-8ADE6301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7" y="2248112"/>
            <a:ext cx="2361775" cy="23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2010</Words>
  <Application>Microsoft Office PowerPoint</Application>
  <PresentationFormat>Widescreen</PresentationFormat>
  <Paragraphs>482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Britannic Bold</vt:lpstr>
      <vt:lpstr>Calibri</vt:lpstr>
      <vt:lpstr>Helvetica Neue</vt:lpstr>
      <vt:lpstr>Monotype Corsiva</vt:lpstr>
      <vt:lpstr>Segoe UI</vt:lpstr>
      <vt:lpstr>Source Serif Pro Black</vt:lpstr>
      <vt:lpstr>Office Theme</vt:lpstr>
      <vt:lpstr>Konsep Audit dan TABK</vt:lpstr>
      <vt:lpstr>PowerPoint Presentation</vt:lpstr>
      <vt:lpstr>Perkenalan</vt:lpstr>
      <vt:lpstr>PowerPoint Presentation</vt:lpstr>
      <vt:lpstr>Overview Rencana Pembelajaran TABK</vt:lpstr>
      <vt:lpstr>Relasi Mata Kuliah Sebelumnya</vt:lpstr>
      <vt:lpstr>PowerPoint Presentation</vt:lpstr>
      <vt:lpstr>You Final Grade</vt:lpstr>
      <vt:lpstr>Partisipasi Kelas</vt:lpstr>
      <vt:lpstr>Konsep Audit</vt:lpstr>
      <vt:lpstr>Definisi Audit</vt:lpstr>
      <vt:lpstr>Jenis Audit</vt:lpstr>
      <vt:lpstr>Tahapan Audit</vt:lpstr>
      <vt:lpstr>Uji Pengendalian</vt:lpstr>
      <vt:lpstr>Uji Pengendalian</vt:lpstr>
      <vt:lpstr>Uji Pengendalian (ilustrasi)</vt:lpstr>
      <vt:lpstr>Uji Pengendalian (ilustrasi)</vt:lpstr>
      <vt:lpstr>Uji Pengendalian (ilustrasi)</vt:lpstr>
      <vt:lpstr>Uji Pengendalian (ilustrasi)</vt:lpstr>
      <vt:lpstr>Uji Pengendalian (ilustrasi)</vt:lpstr>
      <vt:lpstr>Pengantar TABK</vt:lpstr>
      <vt:lpstr>Peralihan Menjadi Sistem Akuntansi Tekomputerisasi/Modern</vt:lpstr>
      <vt:lpstr>Konsekuensi Penerapan Sistem Tekomputerisasi</vt:lpstr>
      <vt:lpstr>Perbandingan Jenis Pengendalian (interaksi)</vt:lpstr>
      <vt:lpstr>Perbandingan Jenis Pengendalian (tahapan)</vt:lpstr>
      <vt:lpstr>PowerPoint Presentation</vt:lpstr>
      <vt:lpstr>Contoh Pengendalian Aplikasi/Sistem</vt:lpstr>
      <vt:lpstr>Konsekuensi Sistem Akuntansi Tekomputerisasi/Modern pada Audit</vt:lpstr>
      <vt:lpstr>Konsekuensi Sistem Akuntansi Tekomputerisasi/Modern pada Audit</vt:lpstr>
      <vt:lpstr>Pendekatan Audit Berbasis Komputer</vt:lpstr>
      <vt:lpstr>Pendekatan Audit Berbasis Komputer</vt:lpstr>
      <vt:lpstr>Pendekatan Audit Berbasis Komputer</vt:lpstr>
      <vt:lpstr>Definisi TABK</vt:lpstr>
      <vt:lpstr>Definisi TABK</vt:lpstr>
      <vt:lpstr>TABK Dalam Konsep Audit</vt:lpstr>
      <vt:lpstr>Manfaat Penerapan TABK</vt:lpstr>
      <vt:lpstr>Contoh Penggunaan TABK pada Audit</vt:lpstr>
      <vt:lpstr>Jenis-Jenis Perangkat TABK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30</cp:revision>
  <dcterms:created xsi:type="dcterms:W3CDTF">2023-09-18T04:21:25Z</dcterms:created>
  <dcterms:modified xsi:type="dcterms:W3CDTF">2024-03-12T04:15:29Z</dcterms:modified>
</cp:coreProperties>
</file>